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Lst>
  <p:notesMasterIdLst>
    <p:notesMasterId r:id="rId35"/>
  </p:notesMasterIdLst>
  <p:handoutMasterIdLst>
    <p:handoutMasterId r:id="rId36"/>
  </p:handoutMasterIdLst>
  <p:sldIdLst>
    <p:sldId id="331" r:id="rId7"/>
    <p:sldId id="310" r:id="rId8"/>
    <p:sldId id="311" r:id="rId9"/>
    <p:sldId id="312" r:id="rId10"/>
    <p:sldId id="313" r:id="rId11"/>
    <p:sldId id="315" r:id="rId12"/>
    <p:sldId id="268" r:id="rId13"/>
    <p:sldId id="291" r:id="rId14"/>
    <p:sldId id="321" r:id="rId15"/>
    <p:sldId id="276" r:id="rId16"/>
    <p:sldId id="264" r:id="rId17"/>
    <p:sldId id="274" r:id="rId18"/>
    <p:sldId id="323" r:id="rId19"/>
    <p:sldId id="324" r:id="rId20"/>
    <p:sldId id="322" r:id="rId21"/>
    <p:sldId id="278" r:id="rId22"/>
    <p:sldId id="319" r:id="rId23"/>
    <p:sldId id="309" r:id="rId24"/>
    <p:sldId id="298" r:id="rId25"/>
    <p:sldId id="316" r:id="rId26"/>
    <p:sldId id="317" r:id="rId27"/>
    <p:sldId id="318" r:id="rId28"/>
    <p:sldId id="299" r:id="rId29"/>
    <p:sldId id="283" r:id="rId30"/>
    <p:sldId id="329" r:id="rId31"/>
    <p:sldId id="327" r:id="rId32"/>
    <p:sldId id="328" r:id="rId33"/>
    <p:sldId id="260"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DBB849-BFAB-4573-923F-B920E5C3DB52}">
          <p14:sldIdLst>
            <p14:sldId id="331"/>
            <p14:sldId id="310"/>
            <p14:sldId id="311"/>
            <p14:sldId id="312"/>
            <p14:sldId id="313"/>
            <p14:sldId id="315"/>
            <p14:sldId id="268"/>
          </p14:sldIdLst>
        </p14:section>
        <p14:section name="Untitled Section" id="{257A3879-3A42-4D31-B732-9670C0B80F55}">
          <p14:sldIdLst>
            <p14:sldId id="291"/>
            <p14:sldId id="321"/>
            <p14:sldId id="276"/>
            <p14:sldId id="264"/>
            <p14:sldId id="274"/>
            <p14:sldId id="323"/>
            <p14:sldId id="324"/>
            <p14:sldId id="322"/>
            <p14:sldId id="278"/>
            <p14:sldId id="319"/>
            <p14:sldId id="309"/>
            <p14:sldId id="298"/>
            <p14:sldId id="316"/>
            <p14:sldId id="317"/>
            <p14:sldId id="318"/>
            <p14:sldId id="299"/>
            <p14:sldId id="283"/>
            <p14:sldId id="329"/>
            <p14:sldId id="327"/>
            <p14:sldId id="328"/>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3C6"/>
    <a:srgbClr val="75AA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68" autoAdjust="0"/>
    <p:restoredTop sz="89078" autoAdjust="0"/>
  </p:normalViewPr>
  <p:slideViewPr>
    <p:cSldViewPr>
      <p:cViewPr varScale="1">
        <p:scale>
          <a:sx n="98" d="100"/>
          <a:sy n="98" d="100"/>
        </p:scale>
        <p:origin x="876" y="90"/>
      </p:cViewPr>
      <p:guideLst>
        <p:guide orient="horz" pos="2160"/>
        <p:guide pos="2880"/>
      </p:guideLst>
    </p:cSldViewPr>
  </p:slideViewPr>
  <p:outlineViewPr>
    <p:cViewPr>
      <p:scale>
        <a:sx n="33" d="100"/>
        <a:sy n="33" d="100"/>
      </p:scale>
      <p:origin x="0" y="-992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4" d="100"/>
          <a:sy n="74" d="100"/>
        </p:scale>
        <p:origin x="236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FA51137-D9B8-439B-BD8C-6E05FB1A57BE}" type="datetimeFigureOut">
              <a:rPr lang="en-US" smtClean="0"/>
              <a:t>6/14/2017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B802BC2-08F4-4E23-8386-E85D3CC397A8}" type="slidenum">
              <a:rPr lang="en-US" smtClean="0"/>
              <a:t>‹#›</a:t>
            </a:fld>
            <a:endParaRPr lang="en-US" dirty="0"/>
          </a:p>
        </p:txBody>
      </p:sp>
    </p:spTree>
    <p:extLst>
      <p:ext uri="{BB962C8B-B14F-4D97-AF65-F5344CB8AC3E}">
        <p14:creationId xmlns:p14="http://schemas.microsoft.com/office/powerpoint/2010/main" val="138533876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B82F16C-380C-42A7-ADBB-143F7C001B35}" type="datetimeFigureOut">
              <a:rPr lang="en-US" smtClean="0"/>
              <a:pPr/>
              <a:t>6/14/2017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marL="349415" marR="0" lvl="0" indent="-349415"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2013 the Florida Legislature gave APD permission to seek a new data management system</a:t>
            </a:r>
          </a:p>
          <a:p>
            <a:pPr marL="349415" marR="0" lvl="0" indent="-349415"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415" marR="0" lvl="0" indent="-349415"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2013 the agency made a Request For Information (RFI) regarding the need for a data management system</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7A1525B-F2EA-4E9F-A179-E30EAED4B745}" type="slidenum">
              <a:rPr lang="en-US" smtClean="0"/>
              <a:pPr/>
              <a:t>‹#›</a:t>
            </a:fld>
            <a:endParaRPr lang="en-US" dirty="0"/>
          </a:p>
        </p:txBody>
      </p:sp>
    </p:spTree>
    <p:extLst>
      <p:ext uri="{BB962C8B-B14F-4D97-AF65-F5344CB8AC3E}">
        <p14:creationId xmlns:p14="http://schemas.microsoft.com/office/powerpoint/2010/main" val="1288800096"/>
      </p:ext>
    </p:extLst>
  </p:cSld>
  <p:clrMap bg1="lt1" tx1="dk1" bg2="lt2" tx2="dk2" accent1="accent1" accent2="accent2" accent3="accent3" accent4="accent4" accent5="accent5" accent6="accent6" hlink="hlink" folHlink="folHlink"/>
  <p:hf dt="0"/>
  <p:notesStyle>
    <a:lvl1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a:t>
            </a:fld>
            <a:endParaRPr lang="en-US" dirty="0"/>
          </a:p>
        </p:txBody>
      </p:sp>
    </p:spTree>
    <p:extLst>
      <p:ext uri="{BB962C8B-B14F-4D97-AF65-F5344CB8AC3E}">
        <p14:creationId xmlns:p14="http://schemas.microsoft.com/office/powerpoint/2010/main" val="30872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what</a:t>
            </a:r>
            <a:r>
              <a:rPr lang="en-US" baseline="0" dirty="0"/>
              <a:t> a person can do as opposed to deficit based plans of what a person cannot do.  </a:t>
            </a:r>
          </a:p>
          <a:p>
            <a:endParaRPr lang="en-US" baseline="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10</a:t>
            </a:fld>
            <a:endParaRPr lang="en-US" dirty="0"/>
          </a:p>
        </p:txBody>
      </p:sp>
    </p:spTree>
    <p:extLst>
      <p:ext uri="{BB962C8B-B14F-4D97-AF65-F5344CB8AC3E}">
        <p14:creationId xmlns:p14="http://schemas.microsoft.com/office/powerpoint/2010/main" val="336656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12</a:t>
            </a:fld>
            <a:endParaRPr lang="en-US" dirty="0"/>
          </a:p>
        </p:txBody>
      </p:sp>
    </p:spTree>
    <p:extLst>
      <p:ext uri="{BB962C8B-B14F-4D97-AF65-F5344CB8AC3E}">
        <p14:creationId xmlns:p14="http://schemas.microsoft.com/office/powerpoint/2010/main" val="427809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13</a:t>
            </a:fld>
            <a:endParaRPr lang="en-US" dirty="0"/>
          </a:p>
        </p:txBody>
      </p:sp>
    </p:spTree>
    <p:extLst>
      <p:ext uri="{BB962C8B-B14F-4D97-AF65-F5344CB8AC3E}">
        <p14:creationId xmlns:p14="http://schemas.microsoft.com/office/powerpoint/2010/main" val="244026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14</a:t>
            </a:fld>
            <a:endParaRPr lang="en-US" dirty="0"/>
          </a:p>
        </p:txBody>
      </p:sp>
    </p:spTree>
    <p:extLst>
      <p:ext uri="{BB962C8B-B14F-4D97-AF65-F5344CB8AC3E}">
        <p14:creationId xmlns:p14="http://schemas.microsoft.com/office/powerpoint/2010/main" val="248221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15</a:t>
            </a:fld>
            <a:endParaRPr lang="en-US" dirty="0"/>
          </a:p>
        </p:txBody>
      </p:sp>
    </p:spTree>
    <p:extLst>
      <p:ext uri="{BB962C8B-B14F-4D97-AF65-F5344CB8AC3E}">
        <p14:creationId xmlns:p14="http://schemas.microsoft.com/office/powerpoint/2010/main" val="27121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the FY 2017-18 appropriations proviso language</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16</a:t>
            </a:fld>
            <a:endParaRPr lang="en-US" dirty="0"/>
          </a:p>
        </p:txBody>
      </p:sp>
    </p:spTree>
    <p:extLst>
      <p:ext uri="{BB962C8B-B14F-4D97-AF65-F5344CB8AC3E}">
        <p14:creationId xmlns:p14="http://schemas.microsoft.com/office/powerpoint/2010/main" val="428231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about the new online electronic provider application </a:t>
            </a:r>
          </a:p>
          <a:p>
            <a:endParaRPr lang="en-US" baseline="0" dirty="0"/>
          </a:p>
          <a:p>
            <a:r>
              <a:rPr lang="en-US" baseline="0" dirty="0"/>
              <a:t>Does not include non waiver CDC+ providers</a:t>
            </a:r>
          </a:p>
          <a:p>
            <a:endParaRPr lang="en-US" baseline="0" dirty="0"/>
          </a:p>
          <a:p>
            <a:r>
              <a:rPr lang="en-US" dirty="0"/>
              <a:t>This is to answer any questions</a:t>
            </a:r>
            <a:r>
              <a:rPr lang="en-US" baseline="0" dirty="0"/>
              <a:t> regarding the ‘authority’ APD has to force or implement the new system.  We should have HB 1083 available by link or handout for the audience.</a:t>
            </a:r>
          </a:p>
          <a:p>
            <a:endParaRPr lang="en-US" baseline="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latin typeface="Arial" panose="020B0604020202020204" pitchFamily="34" charset="0"/>
                <a:cs typeface="Arial" panose="020B0604020202020204" pitchFamily="34" charset="0"/>
              </a:rPr>
              <a:t>Persons or entities under contract with the agency to provide services shall use agency data management systems to document service provision to clients. </a:t>
            </a:r>
          </a:p>
          <a:p>
            <a:endParaRPr lang="en-US" baseline="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latin typeface="Arial" panose="020B0604020202020204" pitchFamily="34" charset="0"/>
                <a:cs typeface="Arial" panose="020B0604020202020204" pitchFamily="34" charset="0"/>
              </a:rPr>
              <a:t>Contracted persons and entities shall meet the minimum hardware and software technical requirements established by the agency for the use of such systems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17</a:t>
            </a:fld>
            <a:endParaRPr lang="en-US" dirty="0"/>
          </a:p>
        </p:txBody>
      </p:sp>
    </p:spTree>
    <p:extLst>
      <p:ext uri="{BB962C8B-B14F-4D97-AF65-F5344CB8AC3E}">
        <p14:creationId xmlns:p14="http://schemas.microsoft.com/office/powerpoint/2010/main" val="305615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latin typeface="Arial" panose="020B0604020202020204" pitchFamily="34" charset="0"/>
                <a:cs typeface="Arial" panose="020B0604020202020204" pitchFamily="34" charset="0"/>
              </a:rPr>
              <a:t>Need as a handout</a:t>
            </a:r>
          </a:p>
          <a:p>
            <a:pPr marL="0" lvl="0" indent="0">
              <a:buNone/>
            </a:pPr>
            <a:endParaRPr lang="en-US" dirty="0">
              <a:solidFill>
                <a:prstClr val="black"/>
              </a:solidFill>
              <a:latin typeface="Arial" panose="020B0604020202020204" pitchFamily="34" charset="0"/>
              <a:cs typeface="Arial" panose="020B0604020202020204" pitchFamily="34" charset="0"/>
            </a:endParaRPr>
          </a:p>
          <a:p>
            <a:pPr lvl="0"/>
            <a:r>
              <a:rPr lang="en-US" dirty="0">
                <a:solidFill>
                  <a:prstClr val="black"/>
                </a:solidFill>
                <a:latin typeface="Arial" panose="020B0604020202020204" pitchFamily="34" charset="0"/>
                <a:cs typeface="Arial" panose="020B0604020202020204" pitchFamily="34" charset="0"/>
              </a:rPr>
              <a:t>While it is possible that Harmony products will work on other browser versions/platforms or alternate operating systems (such as MAC operating systems), the software may not perform as expected</a:t>
            </a:r>
            <a:endParaRPr lang="en-US" dirty="0">
              <a:solidFill>
                <a:prstClr val="black"/>
              </a:solidFill>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18</a:t>
            </a:fld>
            <a:endParaRPr lang="en-US" dirty="0"/>
          </a:p>
        </p:txBody>
      </p:sp>
    </p:spTree>
    <p:extLst>
      <p:ext uri="{BB962C8B-B14F-4D97-AF65-F5344CB8AC3E}">
        <p14:creationId xmlns:p14="http://schemas.microsoft.com/office/powerpoint/2010/main" val="3264237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19</a:t>
            </a:fld>
            <a:endParaRPr lang="en-US" dirty="0"/>
          </a:p>
        </p:txBody>
      </p:sp>
    </p:spTree>
    <p:extLst>
      <p:ext uri="{BB962C8B-B14F-4D97-AF65-F5344CB8AC3E}">
        <p14:creationId xmlns:p14="http://schemas.microsoft.com/office/powerpoint/2010/main" val="3417031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20</a:t>
            </a:fld>
            <a:endParaRPr lang="en-US" dirty="0"/>
          </a:p>
        </p:txBody>
      </p:sp>
    </p:spTree>
    <p:extLst>
      <p:ext uri="{BB962C8B-B14F-4D97-AF65-F5344CB8AC3E}">
        <p14:creationId xmlns:p14="http://schemas.microsoft.com/office/powerpoint/2010/main" val="23184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a:t>
            </a:r>
            <a:r>
              <a:rPr lang="en-US" baseline="0" dirty="0"/>
              <a:t> intro of the system.   55,000 APD consumers, which includes the waiting list</a:t>
            </a:r>
          </a:p>
          <a:p>
            <a:endParaRPr lang="en-US" baseline="0" dirty="0"/>
          </a:p>
          <a:p>
            <a:r>
              <a:rPr lang="en-US" baseline="0" dirty="0"/>
              <a:t>Talk about the current system, which is more paper driven than not.</a:t>
            </a:r>
          </a:p>
          <a:p>
            <a:r>
              <a:rPr lang="en-US" baseline="0" dirty="0"/>
              <a:t>Files in the trunks and back seats of peoples cars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a:t>
            </a:fld>
            <a:endParaRPr lang="en-US" dirty="0"/>
          </a:p>
        </p:txBody>
      </p:sp>
    </p:spTree>
    <p:extLst>
      <p:ext uri="{BB962C8B-B14F-4D97-AF65-F5344CB8AC3E}">
        <p14:creationId xmlns:p14="http://schemas.microsoft.com/office/powerpoint/2010/main" val="3195631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21</a:t>
            </a:fld>
            <a:endParaRPr lang="en-US" dirty="0"/>
          </a:p>
        </p:txBody>
      </p:sp>
    </p:spTree>
    <p:extLst>
      <p:ext uri="{BB962C8B-B14F-4D97-AF65-F5344CB8AC3E}">
        <p14:creationId xmlns:p14="http://schemas.microsoft.com/office/powerpoint/2010/main" val="1587959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Desk review by Delmarva prior to visits</a:t>
            </a:r>
            <a:r>
              <a:rPr lang="en-US" baseline="0" dirty="0"/>
              <a:t> </a:t>
            </a:r>
            <a:r>
              <a:rPr lang="en-US" dirty="0"/>
              <a:t>should increase</a:t>
            </a:r>
            <a:r>
              <a:rPr lang="en-US" baseline="0" dirty="0"/>
              <a:t> time spent on interviews and other areas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22</a:t>
            </a:fld>
            <a:endParaRPr lang="en-US" dirty="0"/>
          </a:p>
        </p:txBody>
      </p:sp>
    </p:spTree>
    <p:extLst>
      <p:ext uri="{BB962C8B-B14F-4D97-AF65-F5344CB8AC3E}">
        <p14:creationId xmlns:p14="http://schemas.microsoft.com/office/powerpoint/2010/main" val="1160817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solidFill>
                  <a:prstClr val="black"/>
                </a:solidFill>
                <a:latin typeface="Arial" panose="020B0604020202020204" pitchFamily="34" charset="0"/>
                <a:cs typeface="Arial" panose="020B0604020202020204" pitchFamily="34" charset="0"/>
              </a:rPr>
              <a:t>Prior to APD sending provider claims to FMMIS fro payment, new rules such as completion of provider service logs will be in place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23</a:t>
            </a:fld>
            <a:endParaRPr lang="en-US" dirty="0"/>
          </a:p>
        </p:txBody>
      </p:sp>
    </p:spTree>
    <p:extLst>
      <p:ext uri="{BB962C8B-B14F-4D97-AF65-F5344CB8AC3E}">
        <p14:creationId xmlns:p14="http://schemas.microsoft.com/office/powerpoint/2010/main" val="2419987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a:t>
            </a:r>
            <a:r>
              <a:rPr lang="en-US" baseline="0" dirty="0"/>
              <a:t> “Go Live”  means. October 1, 2018 first Go Live.  March 1, 2019 provider Go Live????????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7A1525B-F2EA-4E9F-A179-E30EAED4B74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58181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26</a:t>
            </a:fld>
            <a:endParaRPr lang="en-US" dirty="0"/>
          </a:p>
        </p:txBody>
      </p:sp>
    </p:spTree>
    <p:extLst>
      <p:ext uri="{BB962C8B-B14F-4D97-AF65-F5344CB8AC3E}">
        <p14:creationId xmlns:p14="http://schemas.microsoft.com/office/powerpoint/2010/main" val="2883804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reach APD</a:t>
            </a:r>
            <a:r>
              <a:rPr lang="en-US" baseline="0" dirty="0"/>
              <a:t> with your questions and comments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27</a:t>
            </a:fld>
            <a:endParaRPr lang="en-US" dirty="0"/>
          </a:p>
        </p:txBody>
      </p:sp>
    </p:spTree>
    <p:extLst>
      <p:ext uri="{BB962C8B-B14F-4D97-AF65-F5344CB8AC3E}">
        <p14:creationId xmlns:p14="http://schemas.microsoft.com/office/powerpoint/2010/main" val="3810104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28</a:t>
            </a:fld>
            <a:endParaRPr lang="en-US" dirty="0"/>
          </a:p>
        </p:txBody>
      </p:sp>
    </p:spTree>
    <p:extLst>
      <p:ext uri="{BB962C8B-B14F-4D97-AF65-F5344CB8AC3E}">
        <p14:creationId xmlns:p14="http://schemas.microsoft.com/office/powerpoint/2010/main" val="115491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a:t>
            </a:r>
            <a:r>
              <a:rPr lang="en-US" baseline="0" dirty="0"/>
              <a:t> of information for consumers</a:t>
            </a:r>
          </a:p>
          <a:p>
            <a:r>
              <a:rPr lang="en-US" baseline="0" dirty="0"/>
              <a:t>Need to be ready to explain how families can better direct their services.  Being able to read provider implementation plans, behavioral assessments, service logs and progress on goals will help families know how progress is being made or not.  Decisions on provider choices could be made or more direction to the support coordinator to focus on any issues.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3</a:t>
            </a:fld>
            <a:endParaRPr lang="en-US" dirty="0"/>
          </a:p>
        </p:txBody>
      </p:sp>
    </p:spTree>
    <p:extLst>
      <p:ext uri="{BB962C8B-B14F-4D97-AF65-F5344CB8AC3E}">
        <p14:creationId xmlns:p14="http://schemas.microsoft.com/office/powerpoint/2010/main" val="347544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to self-direct</a:t>
            </a:r>
            <a:r>
              <a:rPr lang="en-US" baseline="0" dirty="0"/>
              <a:t> services by transparency of plans, goals, progress and decision-making of providers and services consumers can choose from</a:t>
            </a:r>
          </a:p>
          <a:p>
            <a:endParaRPr lang="en-US" baseline="0" dirty="0"/>
          </a:p>
          <a:p>
            <a:r>
              <a:rPr lang="en-US" baseline="0" dirty="0"/>
              <a:t>Support plan changing to incorporate person-centered planning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4</a:t>
            </a:fld>
            <a:endParaRPr lang="en-US" dirty="0"/>
          </a:p>
        </p:txBody>
      </p:sp>
    </p:spTree>
    <p:extLst>
      <p:ext uri="{BB962C8B-B14F-4D97-AF65-F5344CB8AC3E}">
        <p14:creationId xmlns:p14="http://schemas.microsoft.com/office/powerpoint/2010/main" val="2170806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describe how providers will have increased capability</a:t>
            </a:r>
            <a:r>
              <a:rPr lang="en-US" baseline="0" dirty="0"/>
              <a:t> to manage services????</a:t>
            </a:r>
          </a:p>
          <a:p>
            <a:endParaRPr lang="en-US" baseline="0" dirty="0"/>
          </a:p>
          <a:p>
            <a:r>
              <a:rPr lang="en-US" baseline="0" dirty="0"/>
              <a:t>Note information regarding fraud tie to billing and service logs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5</a:t>
            </a:fld>
            <a:endParaRPr lang="en-US" dirty="0"/>
          </a:p>
        </p:txBody>
      </p:sp>
    </p:spTree>
    <p:extLst>
      <p:ext uri="{BB962C8B-B14F-4D97-AF65-F5344CB8AC3E}">
        <p14:creationId xmlns:p14="http://schemas.microsoft.com/office/powerpoint/2010/main" val="2947659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EVV intro right place right time for in home type of supports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6</a:t>
            </a:fld>
            <a:endParaRPr lang="en-US" dirty="0"/>
          </a:p>
        </p:txBody>
      </p:sp>
    </p:spTree>
    <p:extLst>
      <p:ext uri="{BB962C8B-B14F-4D97-AF65-F5344CB8AC3E}">
        <p14:creationId xmlns:p14="http://schemas.microsoft.com/office/powerpoint/2010/main" val="146463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iConnect is all about access to critical information</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7</a:t>
            </a:fld>
            <a:endParaRPr lang="en-US" dirty="0"/>
          </a:p>
        </p:txBody>
      </p:sp>
    </p:spTree>
    <p:extLst>
      <p:ext uri="{BB962C8B-B14F-4D97-AF65-F5344CB8AC3E}">
        <p14:creationId xmlns:p14="http://schemas.microsoft.com/office/powerpoint/2010/main" val="338333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access for consumers,</a:t>
            </a:r>
            <a:r>
              <a:rPr lang="en-US" baseline="0" dirty="0"/>
              <a:t> families and/or legal reps </a:t>
            </a:r>
          </a:p>
          <a:p>
            <a:endParaRPr lang="en-US" baseline="0" dirty="0"/>
          </a:p>
          <a:p>
            <a:r>
              <a:rPr lang="en-US" baseline="0" dirty="0"/>
              <a:t>Consumer information available to see and verify.  Help keep records current through you support coordinator</a:t>
            </a:r>
          </a:p>
          <a:p>
            <a:endParaRPr lang="en-US" baseline="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8</a:t>
            </a:fld>
            <a:endParaRPr lang="en-US" dirty="0"/>
          </a:p>
        </p:txBody>
      </p:sp>
    </p:spTree>
    <p:extLst>
      <p:ext uri="{BB962C8B-B14F-4D97-AF65-F5344CB8AC3E}">
        <p14:creationId xmlns:p14="http://schemas.microsoft.com/office/powerpoint/2010/main" val="379333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access for consumers,</a:t>
            </a:r>
            <a:r>
              <a:rPr lang="en-US" baseline="0" dirty="0"/>
              <a:t> families and/or legal reps </a:t>
            </a:r>
          </a:p>
          <a:p>
            <a:endParaRPr lang="en-US" baseline="0" dirty="0"/>
          </a:p>
          <a:p>
            <a:r>
              <a:rPr lang="en-US" baseline="0" dirty="0"/>
              <a:t>Consumer information available to see and verify.  Help keep records current through you support coordinator</a:t>
            </a:r>
          </a:p>
          <a:p>
            <a:endParaRPr lang="en-US" baseline="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9</a:t>
            </a:fld>
            <a:endParaRPr lang="en-US" dirty="0"/>
          </a:p>
        </p:txBody>
      </p:sp>
    </p:spTree>
    <p:extLst>
      <p:ext uri="{BB962C8B-B14F-4D97-AF65-F5344CB8AC3E}">
        <p14:creationId xmlns:p14="http://schemas.microsoft.com/office/powerpoint/2010/main" val="401525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6/6/2017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6/6/2017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6/6/2017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6/6/2017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3690893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6/6/2017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248820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6/6/2017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2311752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6/6/2017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221288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6/6/2017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80738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6/6/2017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904656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6/6/2017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1540357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6/6/2017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338608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6/6/2017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6/6/2017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38426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6/6/2017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4001530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6/6/2017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41818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6/6/2017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6/6/2017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6/6/2017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6/6/2017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6/6/2017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6/6/2017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6/6/2017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6/6/2017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C26E2-E557-4859-B8F1-F01B8D8197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1"/>
            <a:ext cx="7886700" cy="15382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6/6/2017</a:t>
            </a: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F3D67-2A2F-431E-91FF-1DE4308B06B6}" type="slidenum">
              <a:rPr lang="en-US" smtClean="0"/>
              <a:t>‹#›</a:t>
            </a:fld>
            <a:endParaRPr lang="en-US" dirty="0"/>
          </a:p>
        </p:txBody>
      </p:sp>
    </p:spTree>
    <p:extLst>
      <p:ext uri="{BB962C8B-B14F-4D97-AF65-F5344CB8AC3E}">
        <p14:creationId xmlns:p14="http://schemas.microsoft.com/office/powerpoint/2010/main" val="958377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ConnePD.info@apdcares.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6/6/2017</a:t>
            </a:r>
            <a:endParaRPr lang="en-US" dirty="0"/>
          </a:p>
        </p:txBody>
      </p:sp>
      <p:sp>
        <p:nvSpPr>
          <p:cNvPr id="3" name="Slide Number Placeholder 2"/>
          <p:cNvSpPr>
            <a:spLocks noGrp="1"/>
          </p:cNvSpPr>
          <p:nvPr>
            <p:ph type="sldNum" sz="quarter" idx="12"/>
          </p:nvPr>
        </p:nvSpPr>
        <p:spPr/>
        <p:txBody>
          <a:bodyPr/>
          <a:lstStyle/>
          <a:p>
            <a:fld id="{F18F3D67-2A2F-431E-91FF-1DE4308B06B6}" type="slidenum">
              <a:rPr lang="en-US" smtClean="0"/>
              <a:t>1</a:t>
            </a:fld>
            <a:endParaRPr lang="en-US" dirty="0"/>
          </a:p>
        </p:txBody>
      </p:sp>
      <p:pic>
        <p:nvPicPr>
          <p:cNvPr id="4" name="Picture 3"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pic>
        <p:nvPicPr>
          <p:cNvPr id="5" name="Picture 4"/>
          <p:cNvPicPr>
            <a:picLocks noChangeAspect="1"/>
          </p:cNvPicPr>
          <p:nvPr/>
        </p:nvPicPr>
        <p:blipFill>
          <a:blip r:embed="rId4"/>
          <a:stretch>
            <a:fillRect/>
          </a:stretch>
        </p:blipFill>
        <p:spPr>
          <a:xfrm>
            <a:off x="3200400" y="2057400"/>
            <a:ext cx="2952750" cy="2851513"/>
          </a:xfrm>
          <a:prstGeom prst="rect">
            <a:avLst/>
          </a:prstGeom>
        </p:spPr>
      </p:pic>
      <p:sp>
        <p:nvSpPr>
          <p:cNvPr id="9" name="Rectangle 8"/>
          <p:cNvSpPr/>
          <p:nvPr/>
        </p:nvSpPr>
        <p:spPr>
          <a:xfrm>
            <a:off x="552450" y="480109"/>
            <a:ext cx="8058150" cy="1200329"/>
          </a:xfrm>
          <a:prstGeom prst="rect">
            <a:avLst/>
          </a:prstGeom>
        </p:spPr>
        <p:txBody>
          <a:bodyPr wrap="square">
            <a:spAutoFit/>
          </a:bodyPr>
          <a:lstStyle/>
          <a:p>
            <a:pPr algn="ctr"/>
            <a:r>
              <a:rPr lang="en-US" sz="3600" b="1" dirty="0" err="1">
                <a:solidFill>
                  <a:srgbClr val="1883C6"/>
                </a:solidFill>
                <a:latin typeface="Arial" panose="020B0604020202020204" pitchFamily="34" charset="0"/>
                <a:cs typeface="Arial" panose="020B0604020202020204" pitchFamily="34" charset="0"/>
              </a:rPr>
              <a:t>iConnect</a:t>
            </a:r>
            <a:endParaRPr lang="en-US" sz="3600" b="1" dirty="0">
              <a:solidFill>
                <a:srgbClr val="1883C6"/>
              </a:solidFill>
              <a:latin typeface="Arial" panose="020B0604020202020204" pitchFamily="34" charset="0"/>
              <a:cs typeface="Arial" panose="020B0604020202020204" pitchFamily="34" charset="0"/>
            </a:endParaRPr>
          </a:p>
          <a:p>
            <a:pPr algn="ctr"/>
            <a:r>
              <a:rPr lang="en-US" sz="3600" b="1" dirty="0">
                <a:solidFill>
                  <a:srgbClr val="1883C6"/>
                </a:solidFill>
                <a:latin typeface="Arial" panose="020B0604020202020204" pitchFamily="34" charset="0"/>
                <a:cs typeface="Arial" panose="020B0604020202020204" pitchFamily="34" charset="0"/>
              </a:rPr>
              <a:t>A Client Data Management System</a:t>
            </a:r>
          </a:p>
        </p:txBody>
      </p:sp>
      <p:sp>
        <p:nvSpPr>
          <p:cNvPr id="10" name="Rectangle 9"/>
          <p:cNvSpPr/>
          <p:nvPr/>
        </p:nvSpPr>
        <p:spPr>
          <a:xfrm>
            <a:off x="6324600" y="4724400"/>
            <a:ext cx="2647950" cy="738664"/>
          </a:xfrm>
          <a:prstGeom prst="rect">
            <a:avLst/>
          </a:prstGeom>
        </p:spPr>
        <p:txBody>
          <a:bodyPr wrap="square">
            <a:spAutoFit/>
          </a:bodyPr>
          <a:lstStyle/>
          <a:p>
            <a:pPr algn="r"/>
            <a:r>
              <a:rPr lang="en-US" sz="2400" b="1" dirty="0">
                <a:solidFill>
                  <a:srgbClr val="1883C6"/>
                </a:solidFill>
                <a:latin typeface="Arial" panose="020B0604020202020204" pitchFamily="34" charset="0"/>
                <a:cs typeface="Arial" panose="020B0604020202020204" pitchFamily="34" charset="0"/>
              </a:rPr>
              <a:t>Rick Scott</a:t>
            </a:r>
          </a:p>
          <a:p>
            <a:pPr algn="r"/>
            <a:r>
              <a:rPr lang="en-US" b="1" dirty="0">
                <a:solidFill>
                  <a:srgbClr val="1883C6"/>
                </a:solidFill>
                <a:latin typeface="Arial" panose="020B0604020202020204" pitchFamily="34" charset="0"/>
                <a:cs typeface="Arial" panose="020B0604020202020204" pitchFamily="34" charset="0"/>
              </a:rPr>
              <a:t>Governor</a:t>
            </a:r>
          </a:p>
        </p:txBody>
      </p:sp>
      <p:sp>
        <p:nvSpPr>
          <p:cNvPr id="12" name="Rectangle 11"/>
          <p:cNvSpPr/>
          <p:nvPr/>
        </p:nvSpPr>
        <p:spPr>
          <a:xfrm>
            <a:off x="6322255" y="5662136"/>
            <a:ext cx="2647950" cy="738664"/>
          </a:xfrm>
          <a:prstGeom prst="rect">
            <a:avLst/>
          </a:prstGeom>
        </p:spPr>
        <p:txBody>
          <a:bodyPr wrap="square">
            <a:spAutoFit/>
          </a:bodyPr>
          <a:lstStyle/>
          <a:p>
            <a:pPr algn="r"/>
            <a:r>
              <a:rPr lang="en-US" sz="2400" b="1" dirty="0">
                <a:solidFill>
                  <a:srgbClr val="1883C6"/>
                </a:solidFill>
                <a:latin typeface="Arial" panose="020B0604020202020204" pitchFamily="34" charset="0"/>
                <a:cs typeface="Arial" panose="020B0604020202020204" pitchFamily="34" charset="0"/>
              </a:rPr>
              <a:t>Barbara Palmer</a:t>
            </a:r>
          </a:p>
          <a:p>
            <a:pPr algn="r"/>
            <a:r>
              <a:rPr lang="en-US" b="1" dirty="0">
                <a:solidFill>
                  <a:srgbClr val="1883C6"/>
                </a:solidFill>
                <a:latin typeface="Arial" panose="020B0604020202020204" pitchFamily="34" charset="0"/>
                <a:cs typeface="Arial" panose="020B0604020202020204" pitchFamily="34" charset="0"/>
              </a:rPr>
              <a:t>Director</a:t>
            </a:r>
          </a:p>
        </p:txBody>
      </p:sp>
    </p:spTree>
    <p:extLst>
      <p:ext uri="{BB962C8B-B14F-4D97-AF65-F5344CB8AC3E}">
        <p14:creationId xmlns:p14="http://schemas.microsoft.com/office/powerpoint/2010/main" val="2940914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        </a:t>
            </a:r>
            <a:r>
              <a:rPr lang="en-US" dirty="0">
                <a:solidFill>
                  <a:srgbClr val="FFFF00"/>
                </a:solidFill>
                <a:latin typeface="Arial" panose="020B0604020202020204" pitchFamily="34" charset="0"/>
                <a:cs typeface="Arial" panose="020B0604020202020204" pitchFamily="34" charset="0"/>
              </a:rPr>
              <a:t>Empowers Consumers </a:t>
            </a:r>
          </a:p>
        </p:txBody>
      </p:sp>
      <p:sp>
        <p:nvSpPr>
          <p:cNvPr id="3" name="Content Placeholder 2"/>
          <p:cNvSpPr>
            <a:spLocks noGrp="1"/>
          </p:cNvSpPr>
          <p:nvPr>
            <p:ph idx="1"/>
          </p:nvPr>
        </p:nvSpPr>
        <p:spPr>
          <a:xfrm>
            <a:off x="504528" y="1417638"/>
            <a:ext cx="8229600" cy="4525963"/>
          </a:xfrm>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10</a:t>
            </a:fld>
            <a:endParaRPr lang="en-US" dirty="0">
              <a:solidFill>
                <a:srgbClr val="FFFF00"/>
              </a:solidFill>
            </a:endParaRPr>
          </a:p>
        </p:txBody>
      </p:sp>
      <p:sp>
        <p:nvSpPr>
          <p:cNvPr id="9" name="TextBox 8"/>
          <p:cNvSpPr txBox="1"/>
          <p:nvPr/>
        </p:nvSpPr>
        <p:spPr>
          <a:xfrm>
            <a:off x="1114128" y="1589593"/>
            <a:ext cx="7667328" cy="5262979"/>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prstClr val="white"/>
                </a:solidFill>
                <a:latin typeface="Arial" panose="020B0604020202020204" pitchFamily="34" charset="0"/>
                <a:cs typeface="Arial" panose="020B0604020202020204" pitchFamily="34" charset="0"/>
              </a:rPr>
              <a:t>Strength-based support plan</a:t>
            </a:r>
          </a:p>
          <a:p>
            <a:pPr marL="342900" indent="-342900">
              <a:buFont typeface="Arial" panose="020B0604020202020204" pitchFamily="34" charset="0"/>
              <a:buChar char="•"/>
            </a:pPr>
            <a:endParaRPr lang="en-US" sz="2400" dirty="0">
              <a:solidFill>
                <a:prstClr val="white"/>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Person-centered support plan to capture the plan for services and goals for the future</a:t>
            </a: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24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200" dirty="0">
                <a:solidFill>
                  <a:prstClr val="white"/>
                </a:solidFill>
                <a:latin typeface="Arial" panose="020B0604020202020204" pitchFamily="34" charset="0"/>
                <a:cs typeface="Arial" panose="020B0604020202020204" pitchFamily="34" charset="0"/>
              </a:rPr>
              <a:t>Visibility of Waiver Support Coordinator notes</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06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11</a:t>
            </a:fld>
            <a:endParaRPr lang="en-US" dirty="0">
              <a:solidFill>
                <a:srgbClr val="FFFF00"/>
              </a:solidFill>
            </a:endParaRPr>
          </a:p>
        </p:txBody>
      </p:sp>
      <p:pic>
        <p:nvPicPr>
          <p:cNvPr id="3076" name="Picture 4" descr="changes-ahead-exit-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49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For Providers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12</a:t>
            </a:fld>
            <a:endParaRPr lang="en-US" dirty="0">
              <a:solidFill>
                <a:srgbClr val="FFFF00"/>
              </a:solidFill>
            </a:endParaRPr>
          </a:p>
        </p:txBody>
      </p:sp>
      <p:sp>
        <p:nvSpPr>
          <p:cNvPr id="9" name="TextBox 8"/>
          <p:cNvSpPr txBox="1"/>
          <p:nvPr/>
        </p:nvSpPr>
        <p:spPr>
          <a:xfrm>
            <a:off x="1025568" y="1600200"/>
            <a:ext cx="7667328" cy="7586692"/>
          </a:xfrm>
          <a:prstGeom prst="rect">
            <a:avLst/>
          </a:prstGeom>
          <a:noFill/>
        </p:spPr>
        <p:txBody>
          <a:bodyPr wrap="square" rtlCol="0">
            <a:spAutoFit/>
          </a:bodyPr>
          <a:lstStyle/>
          <a:p>
            <a:pPr marL="342900" lvl="0" indent="-3429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CDMS captures information about Providers, Provider Services, and Service Rates</a:t>
            </a:r>
          </a:p>
          <a:p>
            <a:pPr lvl="0"/>
            <a:r>
              <a:rPr lang="en-US" sz="3300" dirty="0">
                <a:solidFill>
                  <a:schemeClr val="bg1"/>
                </a:solidFill>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Includes licensing and certification of Providers, information needed for credentialing </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a:solidFill>
                  <a:prstClr val="white"/>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73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For Providers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13</a:t>
            </a:fld>
            <a:endParaRPr lang="en-US" dirty="0">
              <a:solidFill>
                <a:srgbClr val="FFFF00"/>
              </a:solidFill>
            </a:endParaRPr>
          </a:p>
        </p:txBody>
      </p:sp>
      <p:sp>
        <p:nvSpPr>
          <p:cNvPr id="9" name="TextBox 8"/>
          <p:cNvSpPr txBox="1"/>
          <p:nvPr/>
        </p:nvSpPr>
        <p:spPr>
          <a:xfrm>
            <a:off x="714672" y="1463348"/>
            <a:ext cx="7667328" cy="3939540"/>
          </a:xfrm>
          <a:prstGeom prst="rect">
            <a:avLst/>
          </a:prstGeom>
          <a:noFill/>
        </p:spPr>
        <p:txBody>
          <a:bodyPr wrap="square" rtlCol="0">
            <a:spAutoFit/>
          </a:bodyPr>
          <a:lstStyle/>
          <a:p>
            <a:pPr marL="342900" lvl="0" indent="-3429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Provider, secure role-based access to:</a:t>
            </a:r>
          </a:p>
          <a:p>
            <a:pPr lvl="0"/>
            <a:endParaRPr lang="en-US" sz="2400" dirty="0">
              <a:solidFill>
                <a:schemeClr val="bg1"/>
              </a:solidFill>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3300" dirty="0">
                <a:solidFill>
                  <a:schemeClr val="bg1"/>
                </a:solidFill>
                <a:latin typeface="Arial" panose="020B0604020202020204" pitchFamily="34" charset="0"/>
                <a:cs typeface="Arial" panose="020B0604020202020204" pitchFamily="34" charset="0"/>
              </a:rPr>
              <a:t>View and receive Authorizations and receive Claims</a:t>
            </a:r>
          </a:p>
          <a:p>
            <a:pPr marL="914400" lvl="1" indent="-457200">
              <a:buFont typeface="Courier New" panose="02070309020205020404" pitchFamily="49" charset="0"/>
              <a:buChar char="o"/>
            </a:pPr>
            <a:endParaRPr lang="en-US" sz="2400" dirty="0">
              <a:solidFill>
                <a:schemeClr val="bg1"/>
              </a:solidFill>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3300" dirty="0">
                <a:solidFill>
                  <a:schemeClr val="bg1"/>
                </a:solidFill>
                <a:latin typeface="Arial" panose="020B0604020202020204" pitchFamily="34" charset="0"/>
                <a:cs typeface="Arial" panose="020B0604020202020204" pitchFamily="34" charset="0"/>
              </a:rPr>
              <a:t>View selected portions of the Consumer record for Consumers assigned to them</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83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For Providers</a:t>
            </a:r>
          </a:p>
        </p:txBody>
      </p:sp>
      <p:sp>
        <p:nvSpPr>
          <p:cNvPr id="3" name="Content Placeholder 2"/>
          <p:cNvSpPr>
            <a:spLocks noGrp="1"/>
          </p:cNvSpPr>
          <p:nvPr>
            <p:ph idx="1"/>
          </p:nvPr>
        </p:nvSpPr>
        <p:spPr>
          <a:xfrm>
            <a:off x="413088" y="1419225"/>
            <a:ext cx="8229600" cy="4525963"/>
          </a:xfrm>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14</a:t>
            </a:fld>
            <a:endParaRPr lang="en-US" dirty="0">
              <a:solidFill>
                <a:srgbClr val="FFFF00"/>
              </a:solidFill>
            </a:endParaRPr>
          </a:p>
        </p:txBody>
      </p:sp>
      <p:sp>
        <p:nvSpPr>
          <p:cNvPr id="9" name="TextBox 8"/>
          <p:cNvSpPr txBox="1"/>
          <p:nvPr/>
        </p:nvSpPr>
        <p:spPr>
          <a:xfrm>
            <a:off x="1066800" y="1828800"/>
            <a:ext cx="7667328" cy="7094250"/>
          </a:xfrm>
          <a:prstGeom prst="rect">
            <a:avLst/>
          </a:prstGeom>
          <a:noFill/>
        </p:spPr>
        <p:txBody>
          <a:bodyPr wrap="square" rtlCol="0">
            <a:spAutoFit/>
          </a:bodyPr>
          <a:lstStyle/>
          <a:p>
            <a:pPr marL="342900" lvl="0" indent="-3429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Add Notes to the Consumer record</a:t>
            </a:r>
          </a:p>
          <a:p>
            <a:pPr marL="342900" lvl="0" indent="-342900">
              <a:buFont typeface="Arial" panose="020B0604020202020204" pitchFamily="34" charset="0"/>
              <a:buChar char="•"/>
            </a:pPr>
            <a:endParaRPr lang="en-US" sz="3300" dirty="0">
              <a:solidFill>
                <a:schemeClr val="bg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Communicate with the Consumer’s Support Plan</a:t>
            </a:r>
          </a:p>
          <a:p>
            <a:pPr lvl="0"/>
            <a:endParaRPr lang="en-US" sz="3300" dirty="0">
              <a:solidFill>
                <a:schemeClr val="bg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Complete online forms such as Plan reviews or Plans of  Remediation </a:t>
            </a: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a:solidFill>
                  <a:prstClr val="white"/>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59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For Providers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15</a:t>
            </a:fld>
            <a:endParaRPr lang="en-US" dirty="0">
              <a:solidFill>
                <a:srgbClr val="FFFF00"/>
              </a:solidFill>
            </a:endParaRPr>
          </a:p>
        </p:txBody>
      </p:sp>
      <p:sp>
        <p:nvSpPr>
          <p:cNvPr id="9" name="TextBox 8"/>
          <p:cNvSpPr txBox="1"/>
          <p:nvPr/>
        </p:nvSpPr>
        <p:spPr>
          <a:xfrm>
            <a:off x="1019472" y="1417638"/>
            <a:ext cx="7667328" cy="8956298"/>
          </a:xfrm>
          <a:prstGeom prst="rect">
            <a:avLst/>
          </a:prstGeom>
          <a:noFill/>
        </p:spPr>
        <p:txBody>
          <a:bodyPr wrap="square" rtlCol="0">
            <a:spAutoFit/>
          </a:bodyPr>
          <a:lstStyle/>
          <a:p>
            <a:pPr marL="342900" lvl="0" indent="-342900">
              <a:buFont typeface="Arial" panose="020B0604020202020204" pitchFamily="34" charset="0"/>
              <a:buChar char="•"/>
            </a:pPr>
            <a:r>
              <a:rPr lang="en-US" sz="3200" dirty="0">
                <a:solidFill>
                  <a:prstClr val="white"/>
                </a:solidFill>
                <a:latin typeface="Arial" panose="020B0604020202020204" pitchFamily="34" charset="0"/>
                <a:cs typeface="Arial" panose="020B0604020202020204" pitchFamily="34" charset="0"/>
              </a:rPr>
              <a:t>A place where the Provider community will enter documentation of services rendered</a:t>
            </a:r>
          </a:p>
          <a:p>
            <a:pPr marL="342900" lvl="0" indent="-342900">
              <a:buFont typeface="Arial" panose="020B0604020202020204" pitchFamily="34" charset="0"/>
              <a:buChar char="•"/>
            </a:pPr>
            <a:endParaRPr lang="en-US" sz="24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200" dirty="0">
                <a:solidFill>
                  <a:prstClr val="white"/>
                </a:solidFill>
                <a:latin typeface="Arial" panose="020B0604020202020204" pitchFamily="34" charset="0"/>
                <a:cs typeface="Arial" panose="020B0604020202020204" pitchFamily="34" charset="0"/>
              </a:rPr>
              <a:t>Implementation plans</a:t>
            </a:r>
          </a:p>
          <a:p>
            <a:pPr marL="342900" lvl="0" indent="-342900">
              <a:buFont typeface="Arial" panose="020B0604020202020204" pitchFamily="34" charset="0"/>
              <a:buChar char="•"/>
            </a:pPr>
            <a:endParaRPr lang="en-US" sz="24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200" dirty="0">
                <a:solidFill>
                  <a:prstClr val="white"/>
                </a:solidFill>
                <a:latin typeface="Arial" panose="020B0604020202020204" pitchFamily="34" charset="0"/>
                <a:cs typeface="Arial" panose="020B0604020202020204" pitchFamily="34" charset="0"/>
              </a:rPr>
              <a:t>All daily, weekly, monthly, and quarterly Provider reports and notes will be entered and available online</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a:solidFill>
                  <a:prstClr val="white"/>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16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For Providers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16</a:t>
            </a:fld>
            <a:endParaRPr lang="en-US" dirty="0">
              <a:solidFill>
                <a:srgbClr val="FFFF00"/>
              </a:solidFill>
            </a:endParaRPr>
          </a:p>
        </p:txBody>
      </p:sp>
      <p:sp>
        <p:nvSpPr>
          <p:cNvPr id="9" name="TextBox 8"/>
          <p:cNvSpPr txBox="1"/>
          <p:nvPr/>
        </p:nvSpPr>
        <p:spPr>
          <a:xfrm>
            <a:off x="1066800" y="1828800"/>
            <a:ext cx="7667328" cy="7232749"/>
          </a:xfrm>
          <a:prstGeom prst="rect">
            <a:avLst/>
          </a:prstGeom>
          <a:noFill/>
        </p:spPr>
        <p:txBody>
          <a:bodyPr wrap="square" rtlCol="0">
            <a:spAutoFit/>
          </a:bodyPr>
          <a:lstStyle/>
          <a:p>
            <a:pPr marL="342900" lvl="0" indent="-342900">
              <a:buFont typeface="Arial" panose="020B0604020202020204" pitchFamily="34" charset="0"/>
              <a:buChar char="•"/>
            </a:pPr>
            <a:r>
              <a:rPr lang="en-US" sz="3600" dirty="0">
                <a:solidFill>
                  <a:prstClr val="white"/>
                </a:solidFill>
                <a:latin typeface="Arial" panose="020B0604020202020204" pitchFamily="34" charset="0"/>
                <a:cs typeface="Arial" panose="020B0604020202020204" pitchFamily="34" charset="0"/>
              </a:rPr>
              <a:t>Electronic verification of service delivery to Consumers for some services</a:t>
            </a:r>
          </a:p>
          <a:p>
            <a:pPr marL="342900" lvl="0" indent="-342900">
              <a:buFont typeface="Arial" panose="020B0604020202020204" pitchFamily="34" charset="0"/>
              <a:buChar char="•"/>
            </a:pPr>
            <a:endParaRPr lang="en-US" sz="28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600" dirty="0">
                <a:solidFill>
                  <a:prstClr val="white"/>
                </a:solidFill>
                <a:latin typeface="Arial" panose="020B0604020202020204" pitchFamily="34" charset="0"/>
                <a:cs typeface="Arial" panose="020B0604020202020204" pitchFamily="34" charset="0"/>
              </a:rPr>
              <a:t>Electronic billings and electronic processing of claims </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a:solidFill>
                  <a:prstClr val="white"/>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9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For Providers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17</a:t>
            </a:fld>
            <a:endParaRPr lang="en-US" dirty="0">
              <a:solidFill>
                <a:srgbClr val="FFFF00"/>
              </a:solidFill>
            </a:endParaRPr>
          </a:p>
        </p:txBody>
      </p:sp>
      <p:sp>
        <p:nvSpPr>
          <p:cNvPr id="9" name="TextBox 8"/>
          <p:cNvSpPr txBox="1"/>
          <p:nvPr/>
        </p:nvSpPr>
        <p:spPr>
          <a:xfrm>
            <a:off x="1066800" y="1828800"/>
            <a:ext cx="7667328" cy="8217634"/>
          </a:xfrm>
          <a:prstGeom prst="rect">
            <a:avLst/>
          </a:prstGeom>
          <a:noFill/>
        </p:spPr>
        <p:txBody>
          <a:bodyPr wrap="square" rtlCol="0">
            <a:spAutoFit/>
          </a:bodyPr>
          <a:lstStyle/>
          <a:p>
            <a:pPr marL="342900" lvl="0" indent="-342900">
              <a:buFont typeface="Arial" panose="020B0604020202020204" pitchFamily="34" charset="0"/>
              <a:buChar char="•"/>
            </a:pPr>
            <a:r>
              <a:rPr lang="en-US" sz="3600" dirty="0">
                <a:solidFill>
                  <a:prstClr val="white"/>
                </a:solidFill>
                <a:latin typeface="Arial" panose="020B0604020202020204" pitchFamily="34" charset="0"/>
                <a:cs typeface="Arial" panose="020B0604020202020204" pitchFamily="34" charset="0"/>
              </a:rPr>
              <a:t>A place were individuals and companies can apply online to become paid Providers</a:t>
            </a:r>
          </a:p>
          <a:p>
            <a:pPr marL="342900" lvl="0" indent="-342900">
              <a:buFont typeface="Arial" panose="020B0604020202020204" pitchFamily="34" charset="0"/>
              <a:buChar char="•"/>
            </a:pPr>
            <a:endParaRPr lang="en-US" sz="28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600" dirty="0">
                <a:solidFill>
                  <a:prstClr val="white"/>
                </a:solidFill>
                <a:latin typeface="Arial" panose="020B0604020202020204" pitchFamily="34" charset="0"/>
                <a:cs typeface="Arial" panose="020B0604020202020204" pitchFamily="34" charset="0"/>
              </a:rPr>
              <a:t>A place for current Providers to request expansion of services</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a:solidFill>
                  <a:prstClr val="white"/>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04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11" y="198439"/>
            <a:ext cx="8229600" cy="1143000"/>
          </a:xfrm>
        </p:spPr>
        <p:txBody>
          <a:bodyPr>
            <a:normAutofit/>
          </a:bodyPr>
          <a:lstStyle/>
          <a:p>
            <a:r>
              <a:rPr lang="en-US" dirty="0">
                <a:solidFill>
                  <a:srgbClr val="FFFF00"/>
                </a:solidFill>
                <a:latin typeface="Arial" panose="020B0604020202020204" pitchFamily="34" charset="0"/>
                <a:cs typeface="Arial" panose="020B0604020202020204" pitchFamily="34" charset="0"/>
              </a:rPr>
              <a:t>    Computer Requirements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18</a:t>
            </a:fld>
            <a:endParaRPr lang="en-US" dirty="0">
              <a:solidFill>
                <a:srgbClr val="FFFF00"/>
              </a:solidFill>
            </a:endParaRPr>
          </a:p>
        </p:txBody>
      </p:sp>
      <p:sp>
        <p:nvSpPr>
          <p:cNvPr id="9" name="TextBox 8"/>
          <p:cNvSpPr txBox="1"/>
          <p:nvPr/>
        </p:nvSpPr>
        <p:spPr>
          <a:xfrm>
            <a:off x="1066800" y="1828800"/>
            <a:ext cx="7667328" cy="3046988"/>
          </a:xfrm>
          <a:prstGeom prst="rect">
            <a:avLst/>
          </a:prstGeom>
          <a:noFill/>
        </p:spPr>
        <p:txBody>
          <a:bodyPr wrap="square" rtlCol="0">
            <a:spAutoFit/>
          </a:bodyPr>
          <a:lstStyle/>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a:solidFill>
                  <a:prstClr val="white"/>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71702983"/>
              </p:ext>
            </p:extLst>
          </p:nvPr>
        </p:nvGraphicFramePr>
        <p:xfrm>
          <a:off x="693236" y="1524000"/>
          <a:ext cx="7757528" cy="5183170"/>
        </p:xfrm>
        <a:graphic>
          <a:graphicData uri="http://schemas.openxmlformats.org/drawingml/2006/table">
            <a:tbl>
              <a:tblPr firstRow="1" firstCol="1" bandRow="1">
                <a:tableStyleId>{5C22544A-7EE6-4342-B048-85BDC9FD1C3A}</a:tableStyleId>
              </a:tblPr>
              <a:tblGrid>
                <a:gridCol w="3192964">
                  <a:extLst>
                    <a:ext uri="{9D8B030D-6E8A-4147-A177-3AD203B41FA5}">
                      <a16:colId xmlns:a16="http://schemas.microsoft.com/office/drawing/2014/main" val="20000"/>
                    </a:ext>
                  </a:extLst>
                </a:gridCol>
                <a:gridCol w="4564564">
                  <a:extLst>
                    <a:ext uri="{9D8B030D-6E8A-4147-A177-3AD203B41FA5}">
                      <a16:colId xmlns:a16="http://schemas.microsoft.com/office/drawing/2014/main" val="20001"/>
                    </a:ext>
                  </a:extLst>
                </a:gridCol>
              </a:tblGrid>
              <a:tr h="408227">
                <a:tc gridSpan="2">
                  <a:txBody>
                    <a:bodyPr/>
                    <a:lstStyle/>
                    <a:p>
                      <a:pPr marL="0" marR="1580515" algn="ctr" fontAlgn="base">
                        <a:lnSpc>
                          <a:spcPts val="1480"/>
                        </a:lnSpc>
                        <a:spcBef>
                          <a:spcPts val="1150"/>
                        </a:spcBef>
                        <a:spcAft>
                          <a:spcPts val="370"/>
                        </a:spcAft>
                      </a:pPr>
                      <a:r>
                        <a:rPr lang="en-US" sz="2400" dirty="0">
                          <a:effectLst/>
                        </a:rPr>
                        <a:t>              Harmony Certified System Requirements</a:t>
                      </a:r>
                      <a:endParaRPr lang="en-US" sz="2400" dirty="0">
                        <a:effectLst/>
                        <a:latin typeface="Times New Roman" panose="02020603050405020304" pitchFamily="18" charset="0"/>
                        <a:ea typeface="PMingLiU" panose="02020500000000000000" pitchFamily="18" charset="-120"/>
                      </a:endParaRPr>
                    </a:p>
                  </a:txBody>
                  <a:tcPr marL="0" marR="0" marT="0" marB="0" anchor="ctr"/>
                </a:tc>
                <a:tc hMerge="1">
                  <a:txBody>
                    <a:bodyPr/>
                    <a:lstStyle/>
                    <a:p>
                      <a:endParaRPr lang="en-US"/>
                    </a:p>
                  </a:txBody>
                  <a:tcPr/>
                </a:tc>
                <a:extLst>
                  <a:ext uri="{0D108BD9-81ED-4DB2-BD59-A6C34878D82A}">
                    <a16:rowId xmlns:a16="http://schemas.microsoft.com/office/drawing/2014/main" val="10000"/>
                  </a:ext>
                </a:extLst>
              </a:tr>
              <a:tr h="284399">
                <a:tc>
                  <a:txBody>
                    <a:bodyPr/>
                    <a:lstStyle/>
                    <a:p>
                      <a:pPr marL="73025" marR="0" fontAlgn="base">
                        <a:lnSpc>
                          <a:spcPts val="1065"/>
                        </a:lnSpc>
                        <a:spcBef>
                          <a:spcPts val="405"/>
                        </a:spcBef>
                        <a:spcAft>
                          <a:spcPts val="615"/>
                        </a:spcAft>
                      </a:pPr>
                      <a:r>
                        <a:rPr lang="en-US" sz="1400" dirty="0">
                          <a:effectLst/>
                        </a:rPr>
                        <a:t>Operating System:</a:t>
                      </a:r>
                      <a:endParaRPr lang="en-US" sz="14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73025" marR="0" fontAlgn="base">
                        <a:lnSpc>
                          <a:spcPts val="1465"/>
                        </a:lnSpc>
                        <a:spcBef>
                          <a:spcPts val="220"/>
                        </a:spcBef>
                        <a:spcAft>
                          <a:spcPts val="400"/>
                        </a:spcAft>
                      </a:pPr>
                      <a:r>
                        <a:rPr lang="en-US" sz="1400" dirty="0">
                          <a:effectLst/>
                        </a:rPr>
                        <a:t>Windows 7 / Windows 8.1 / Windows 10</a:t>
                      </a:r>
                      <a:endParaRPr lang="en-US" sz="1400" dirty="0">
                        <a:effectLst/>
                        <a:latin typeface="Times New Roman" panose="02020603050405020304" pitchFamily="18" charset="0"/>
                        <a:ea typeface="PMingLiU" panose="02020500000000000000" pitchFamily="18" charset="-120"/>
                      </a:endParaRPr>
                    </a:p>
                  </a:txBody>
                  <a:tcPr marL="0" marR="0" marT="0" marB="0" anchor="ctr"/>
                </a:tc>
                <a:extLst>
                  <a:ext uri="{0D108BD9-81ED-4DB2-BD59-A6C34878D82A}">
                    <a16:rowId xmlns:a16="http://schemas.microsoft.com/office/drawing/2014/main" val="10001"/>
                  </a:ext>
                </a:extLst>
              </a:tr>
              <a:tr h="1378124">
                <a:tc>
                  <a:txBody>
                    <a:bodyPr/>
                    <a:lstStyle/>
                    <a:p>
                      <a:pPr marL="73025" marR="0" fontAlgn="base">
                        <a:lnSpc>
                          <a:spcPts val="1065"/>
                        </a:lnSpc>
                        <a:spcBef>
                          <a:spcPts val="405"/>
                        </a:spcBef>
                        <a:spcAft>
                          <a:spcPts val="9400"/>
                        </a:spcAft>
                      </a:pPr>
                      <a:r>
                        <a:rPr lang="en-US" sz="1400" dirty="0">
                          <a:effectLst/>
                        </a:rPr>
                        <a:t>Browser:</a:t>
                      </a:r>
                      <a:endParaRPr lang="en-US" sz="1400" dirty="0">
                        <a:effectLst/>
                        <a:latin typeface="Times New Roman" panose="02020603050405020304" pitchFamily="18" charset="0"/>
                        <a:ea typeface="PMingLiU" panose="02020500000000000000" pitchFamily="18" charset="-120"/>
                      </a:endParaRPr>
                    </a:p>
                  </a:txBody>
                  <a:tcPr marL="0" marR="0" marT="0" marB="0"/>
                </a:tc>
                <a:tc>
                  <a:txBody>
                    <a:bodyPr/>
                    <a:lstStyle/>
                    <a:p>
                      <a:pPr marL="91440" marR="0" fontAlgn="base">
                        <a:lnSpc>
                          <a:spcPts val="1325"/>
                        </a:lnSpc>
                        <a:spcBef>
                          <a:spcPts val="185"/>
                        </a:spcBef>
                        <a:spcAft>
                          <a:spcPts val="0"/>
                        </a:spcAft>
                      </a:pPr>
                      <a:r>
                        <a:rPr lang="en-US" sz="1400" dirty="0">
                          <a:effectLst/>
                        </a:rPr>
                        <a:t>Certified:</a:t>
                      </a:r>
                      <a:r>
                        <a:rPr lang="en-US" sz="1400" baseline="0" dirty="0">
                          <a:effectLst/>
                        </a:rPr>
                        <a:t> Internet Explorer 9, Internet Explorer 10, and </a:t>
                      </a:r>
                      <a:r>
                        <a:rPr lang="en-US" sz="1400" dirty="0">
                          <a:effectLst/>
                        </a:rPr>
                        <a:t>Internet Explorer 11</a:t>
                      </a:r>
                    </a:p>
                    <a:p>
                      <a:pPr marL="91440" marR="228600" fontAlgn="base">
                        <a:lnSpc>
                          <a:spcPts val="1465"/>
                        </a:lnSpc>
                        <a:spcBef>
                          <a:spcPts val="1460"/>
                        </a:spcBef>
                        <a:spcAft>
                          <a:spcPts val="385"/>
                        </a:spcAft>
                      </a:pPr>
                      <a:r>
                        <a:rPr lang="en-US" sz="1400" spc="-20" dirty="0">
                          <a:effectLst/>
                        </a:rPr>
                        <a:t>Note: If using Harmony versions 8.1.1 or later, Internet Explorer Compatibility View settings should be disabled. For versions prior to 8.1.1, Internet Explorer Compatibility View is required.</a:t>
                      </a:r>
                      <a:endParaRPr lang="en-US" sz="1400" dirty="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02"/>
                  </a:ext>
                </a:extLst>
              </a:tr>
              <a:tr h="283718">
                <a:tc>
                  <a:txBody>
                    <a:bodyPr/>
                    <a:lstStyle/>
                    <a:p>
                      <a:pPr marL="73025" marR="0" fontAlgn="base">
                        <a:lnSpc>
                          <a:spcPts val="1065"/>
                        </a:lnSpc>
                        <a:spcBef>
                          <a:spcPts val="405"/>
                        </a:spcBef>
                        <a:spcAft>
                          <a:spcPts val="590"/>
                        </a:spcAft>
                      </a:pPr>
                      <a:r>
                        <a:rPr lang="en-US" sz="1400" dirty="0">
                          <a:effectLst/>
                        </a:rPr>
                        <a:t>Processor:</a:t>
                      </a:r>
                      <a:endParaRPr lang="en-US" sz="14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73025" marR="0" fontAlgn="base">
                        <a:lnSpc>
                          <a:spcPts val="1305"/>
                        </a:lnSpc>
                        <a:spcBef>
                          <a:spcPts val="380"/>
                        </a:spcBef>
                        <a:spcAft>
                          <a:spcPts val="375"/>
                        </a:spcAft>
                      </a:pPr>
                      <a:r>
                        <a:rPr lang="en-US" sz="1400" dirty="0">
                          <a:effectLst/>
                        </a:rPr>
                        <a:t>2.0 GHZ processor or better</a:t>
                      </a:r>
                      <a:endParaRPr lang="en-US" sz="1400" dirty="0">
                        <a:effectLst/>
                        <a:latin typeface="Times New Roman" panose="02020603050405020304" pitchFamily="18" charset="0"/>
                        <a:ea typeface="PMingLiU" panose="02020500000000000000" pitchFamily="18" charset="-120"/>
                      </a:endParaRPr>
                    </a:p>
                  </a:txBody>
                  <a:tcPr marL="0" marR="0" marT="0" marB="0" anchor="ctr"/>
                </a:tc>
                <a:extLst>
                  <a:ext uri="{0D108BD9-81ED-4DB2-BD59-A6C34878D82A}">
                    <a16:rowId xmlns:a16="http://schemas.microsoft.com/office/drawing/2014/main" val="10003"/>
                  </a:ext>
                </a:extLst>
              </a:tr>
              <a:tr h="287799">
                <a:tc>
                  <a:txBody>
                    <a:bodyPr/>
                    <a:lstStyle/>
                    <a:p>
                      <a:pPr marL="73025" marR="0" fontAlgn="base">
                        <a:lnSpc>
                          <a:spcPts val="1065"/>
                        </a:lnSpc>
                        <a:spcBef>
                          <a:spcPts val="410"/>
                        </a:spcBef>
                        <a:spcAft>
                          <a:spcPts val="590"/>
                        </a:spcAft>
                      </a:pPr>
                      <a:r>
                        <a:rPr lang="en-US" sz="1400" dirty="0">
                          <a:effectLst/>
                        </a:rPr>
                        <a:t>RAM:</a:t>
                      </a:r>
                      <a:endParaRPr lang="en-US" sz="14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73025" marR="0" fontAlgn="base">
                        <a:lnSpc>
                          <a:spcPts val="1305"/>
                        </a:lnSpc>
                        <a:spcBef>
                          <a:spcPts val="380"/>
                        </a:spcBef>
                        <a:spcAft>
                          <a:spcPts val="380"/>
                        </a:spcAft>
                      </a:pPr>
                      <a:r>
                        <a:rPr lang="en-US" sz="1400" dirty="0">
                          <a:effectLst/>
                        </a:rPr>
                        <a:t>4 GB (minimum) 8 GB (recommended)</a:t>
                      </a:r>
                      <a:endParaRPr lang="en-US" sz="1400" dirty="0">
                        <a:effectLst/>
                        <a:latin typeface="Times New Roman" panose="02020603050405020304" pitchFamily="18" charset="0"/>
                        <a:ea typeface="PMingLiU" panose="02020500000000000000" pitchFamily="18" charset="-120"/>
                      </a:endParaRPr>
                    </a:p>
                  </a:txBody>
                  <a:tcPr marL="0" marR="0" marT="0" marB="0" anchor="ctr"/>
                </a:tc>
                <a:extLst>
                  <a:ext uri="{0D108BD9-81ED-4DB2-BD59-A6C34878D82A}">
                    <a16:rowId xmlns:a16="http://schemas.microsoft.com/office/drawing/2014/main" val="10004"/>
                  </a:ext>
                </a:extLst>
              </a:tr>
              <a:tr h="283718">
                <a:tc>
                  <a:txBody>
                    <a:bodyPr/>
                    <a:lstStyle/>
                    <a:p>
                      <a:pPr marL="73025" marR="0" fontAlgn="base">
                        <a:lnSpc>
                          <a:spcPts val="1065"/>
                        </a:lnSpc>
                        <a:spcBef>
                          <a:spcPts val="380"/>
                        </a:spcBef>
                        <a:spcAft>
                          <a:spcPts val="590"/>
                        </a:spcAft>
                      </a:pPr>
                      <a:r>
                        <a:rPr lang="en-US" sz="1400" dirty="0">
                          <a:effectLst/>
                        </a:rPr>
                        <a:t>Screen Resolution</a:t>
                      </a:r>
                      <a:endParaRPr lang="en-US" sz="14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73025" marR="0" fontAlgn="base">
                        <a:lnSpc>
                          <a:spcPts val="1325"/>
                        </a:lnSpc>
                        <a:spcBef>
                          <a:spcPts val="355"/>
                        </a:spcBef>
                        <a:spcAft>
                          <a:spcPts val="355"/>
                        </a:spcAft>
                      </a:pPr>
                      <a:r>
                        <a:rPr lang="en-US" sz="1400" dirty="0">
                          <a:effectLst/>
                        </a:rPr>
                        <a:t>Minimum: 1024x768 (1280x1024 is ideal)</a:t>
                      </a:r>
                      <a:endParaRPr lang="en-US" sz="1400" dirty="0">
                        <a:effectLst/>
                        <a:latin typeface="Times New Roman" panose="02020603050405020304" pitchFamily="18" charset="0"/>
                        <a:ea typeface="PMingLiU" panose="02020500000000000000" pitchFamily="18" charset="-120"/>
                      </a:endParaRPr>
                    </a:p>
                  </a:txBody>
                  <a:tcPr marL="0" marR="0" marT="0" marB="0" anchor="ctr"/>
                </a:tc>
                <a:extLst>
                  <a:ext uri="{0D108BD9-81ED-4DB2-BD59-A6C34878D82A}">
                    <a16:rowId xmlns:a16="http://schemas.microsoft.com/office/drawing/2014/main" val="10005"/>
                  </a:ext>
                </a:extLst>
              </a:tr>
              <a:tr h="483749">
                <a:tc>
                  <a:txBody>
                    <a:bodyPr/>
                    <a:lstStyle/>
                    <a:p>
                      <a:pPr marL="73025" marR="0" fontAlgn="base">
                        <a:lnSpc>
                          <a:spcPts val="1065"/>
                        </a:lnSpc>
                        <a:spcBef>
                          <a:spcPts val="385"/>
                        </a:spcBef>
                        <a:spcAft>
                          <a:spcPts val="2100"/>
                        </a:spcAft>
                      </a:pPr>
                      <a:r>
                        <a:rPr lang="en-US" sz="1400" dirty="0">
                          <a:effectLst/>
                        </a:rPr>
                        <a:t>Internet Access:*</a:t>
                      </a:r>
                      <a:endParaRPr lang="en-US" sz="1400" dirty="0">
                        <a:effectLst/>
                        <a:latin typeface="Times New Roman" panose="02020603050405020304" pitchFamily="18" charset="0"/>
                        <a:ea typeface="PMingLiU" panose="02020500000000000000" pitchFamily="18" charset="-120"/>
                      </a:endParaRPr>
                    </a:p>
                  </a:txBody>
                  <a:tcPr marL="0" marR="0" marT="0" marB="0"/>
                </a:tc>
                <a:tc>
                  <a:txBody>
                    <a:bodyPr/>
                    <a:lstStyle/>
                    <a:p>
                      <a:pPr marL="68580" marR="91440" algn="just" fontAlgn="base">
                        <a:lnSpc>
                          <a:spcPts val="1465"/>
                        </a:lnSpc>
                        <a:spcBef>
                          <a:spcPts val="220"/>
                        </a:spcBef>
                        <a:spcAft>
                          <a:spcPts val="400"/>
                        </a:spcAft>
                      </a:pPr>
                      <a:r>
                        <a:rPr lang="en-US" sz="1400" dirty="0">
                          <a:effectLst/>
                        </a:rPr>
                        <a:t>40-45 Kbps (kilobytes per second recommended for each concurrent user)</a:t>
                      </a:r>
                      <a:endParaRPr lang="en-US" sz="1400" dirty="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06"/>
                  </a:ext>
                </a:extLst>
              </a:tr>
              <a:tr h="283718">
                <a:tc>
                  <a:txBody>
                    <a:bodyPr/>
                    <a:lstStyle/>
                    <a:p>
                      <a:pPr marL="73025" marR="0" fontAlgn="base">
                        <a:lnSpc>
                          <a:spcPts val="1065"/>
                        </a:lnSpc>
                        <a:spcBef>
                          <a:spcPts val="405"/>
                        </a:spcBef>
                        <a:spcAft>
                          <a:spcPts val="545"/>
                        </a:spcAft>
                      </a:pPr>
                      <a:r>
                        <a:rPr lang="en-US" sz="1400" dirty="0">
                          <a:effectLst/>
                        </a:rPr>
                        <a:t>Maximum Latency</a:t>
                      </a:r>
                      <a:endParaRPr lang="en-US" sz="14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73025" marR="0" fontAlgn="base">
                        <a:lnSpc>
                          <a:spcPts val="1305"/>
                        </a:lnSpc>
                        <a:spcBef>
                          <a:spcPts val="380"/>
                        </a:spcBef>
                        <a:spcAft>
                          <a:spcPts val="330"/>
                        </a:spcAft>
                      </a:pPr>
                      <a:r>
                        <a:rPr lang="en-US" sz="1400" dirty="0">
                          <a:effectLst/>
                        </a:rPr>
                        <a:t>100ms or less</a:t>
                      </a:r>
                      <a:endParaRPr lang="en-US" sz="1400" dirty="0">
                        <a:effectLst/>
                        <a:latin typeface="Times New Roman" panose="02020603050405020304" pitchFamily="18" charset="0"/>
                        <a:ea typeface="PMingLiU" panose="02020500000000000000" pitchFamily="18" charset="-120"/>
                      </a:endParaRPr>
                    </a:p>
                  </a:txBody>
                  <a:tcPr marL="0" marR="0" marT="0" marB="0" anchor="ctr"/>
                </a:tc>
                <a:extLst>
                  <a:ext uri="{0D108BD9-81ED-4DB2-BD59-A6C34878D82A}">
                    <a16:rowId xmlns:a16="http://schemas.microsoft.com/office/drawing/2014/main" val="10007"/>
                  </a:ext>
                </a:extLst>
              </a:tr>
              <a:tr h="268948">
                <a:tc rowSpan="3">
                  <a:txBody>
                    <a:bodyPr/>
                    <a:lstStyle/>
                    <a:p>
                      <a:pPr marL="73025" marR="0" fontAlgn="base">
                        <a:lnSpc>
                          <a:spcPts val="1080"/>
                        </a:lnSpc>
                        <a:spcBef>
                          <a:spcPts val="410"/>
                        </a:spcBef>
                        <a:spcAft>
                          <a:spcPts val="3840"/>
                        </a:spcAft>
                      </a:pPr>
                      <a:r>
                        <a:rPr lang="en-US" sz="1400" dirty="0">
                          <a:effectLst/>
                        </a:rPr>
                        <a:t>Microsoft</a:t>
                      </a:r>
                      <a:endParaRPr lang="en-US" sz="1400" dirty="0">
                        <a:effectLst/>
                        <a:latin typeface="Times New Roman" panose="02020603050405020304" pitchFamily="18" charset="0"/>
                        <a:ea typeface="PMingLiU" panose="02020500000000000000" pitchFamily="18" charset="-120"/>
                      </a:endParaRPr>
                    </a:p>
                  </a:txBody>
                  <a:tcPr marL="0" marR="0" marT="0" marB="0"/>
                </a:tc>
                <a:tc>
                  <a:txBody>
                    <a:bodyPr/>
                    <a:lstStyle/>
                    <a:p>
                      <a:pPr marL="91440" marR="0" fontAlgn="base">
                        <a:lnSpc>
                          <a:spcPts val="1275"/>
                        </a:lnSpc>
                        <a:spcBef>
                          <a:spcPts val="380"/>
                        </a:spcBef>
                        <a:spcAft>
                          <a:spcPts val="0"/>
                        </a:spcAft>
                      </a:pPr>
                      <a:endParaRPr lang="en-US" sz="1400" dirty="0">
                        <a:effectLst/>
                        <a:latin typeface="Times New Roman" panose="02020603050405020304" pitchFamily="18" charset="0"/>
                        <a:ea typeface="PMingLiU" panose="02020500000000000000" pitchFamily="18" charset="-120"/>
                      </a:endParaRPr>
                    </a:p>
                  </a:txBody>
                  <a:tcPr marL="0" marR="0" marT="0" marB="0" anchor="ctr"/>
                </a:tc>
                <a:extLst>
                  <a:ext uri="{0D108BD9-81ED-4DB2-BD59-A6C34878D82A}">
                    <a16:rowId xmlns:a16="http://schemas.microsoft.com/office/drawing/2014/main" val="10008"/>
                  </a:ext>
                </a:extLst>
              </a:tr>
              <a:tr h="296646">
                <a:tc vMerge="1">
                  <a:txBody>
                    <a:bodyPr/>
                    <a:lstStyle/>
                    <a:p>
                      <a:endParaRPr lang="en-US"/>
                    </a:p>
                  </a:txBody>
                  <a:tcPr/>
                </a:tc>
                <a:tc>
                  <a:txBody>
                    <a:bodyPr/>
                    <a:lstStyle/>
                    <a:p>
                      <a:pPr marL="91440" marR="0" fontAlgn="base">
                        <a:lnSpc>
                          <a:spcPts val="1225"/>
                        </a:lnSpc>
                        <a:spcBef>
                          <a:spcPts val="930"/>
                        </a:spcBef>
                        <a:spcAft>
                          <a:spcPts val="0"/>
                        </a:spcAft>
                      </a:pPr>
                      <a:endParaRPr lang="en-US" sz="1400" dirty="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09"/>
                  </a:ext>
                </a:extLst>
              </a:tr>
              <a:tr h="584616">
                <a:tc vMerge="1">
                  <a:txBody>
                    <a:bodyPr/>
                    <a:lstStyle/>
                    <a:p>
                      <a:endParaRPr lang="en-US"/>
                    </a:p>
                  </a:txBody>
                  <a:tcPr/>
                </a:tc>
                <a:tc>
                  <a:txBody>
                    <a:bodyPr/>
                    <a:lstStyle/>
                    <a:p>
                      <a:pPr marL="0" marR="0" fontAlgn="base">
                        <a:spcBef>
                          <a:spcPts val="0"/>
                        </a:spcBef>
                        <a:spcAft>
                          <a:spcPts val="0"/>
                        </a:spcAft>
                      </a:pPr>
                      <a:r>
                        <a:rPr lang="en-US" sz="1400" dirty="0">
                          <a:effectLst/>
                        </a:rPr>
                        <a:t> Certified Microsoft Office 2007, 2010, and 2013, InfoPath 2010</a:t>
                      </a:r>
                      <a:endParaRPr lang="en-US" sz="1400" dirty="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10"/>
                  </a:ext>
                </a:extLst>
              </a:tr>
              <a:tr h="339508">
                <a:tc gridSpan="2">
                  <a:txBody>
                    <a:bodyPr/>
                    <a:lstStyle/>
                    <a:p>
                      <a:pPr marL="73025" marR="0" fontAlgn="base">
                        <a:lnSpc>
                          <a:spcPts val="1135"/>
                        </a:lnSpc>
                        <a:spcBef>
                          <a:spcPts val="355"/>
                        </a:spcBef>
                        <a:spcAft>
                          <a:spcPts val="955"/>
                        </a:spcAft>
                      </a:pPr>
                      <a:endParaRPr lang="en-US" sz="1400" dirty="0">
                        <a:effectLst/>
                        <a:latin typeface="Times New Roman" panose="02020603050405020304" pitchFamily="18" charset="0"/>
                        <a:ea typeface="PMingLiU" panose="02020500000000000000" pitchFamily="18" charset="-120"/>
                      </a:endParaRPr>
                    </a:p>
                  </a:txBody>
                  <a:tcPr marL="0" marR="0" marT="0" marB="0"/>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53512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For APD</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19</a:t>
            </a:fld>
            <a:endParaRPr lang="en-US" dirty="0">
              <a:solidFill>
                <a:srgbClr val="FFFF00"/>
              </a:solidFill>
            </a:endParaRPr>
          </a:p>
        </p:txBody>
      </p:sp>
      <p:sp>
        <p:nvSpPr>
          <p:cNvPr id="9" name="TextBox 8"/>
          <p:cNvSpPr txBox="1"/>
          <p:nvPr/>
        </p:nvSpPr>
        <p:spPr>
          <a:xfrm>
            <a:off x="762000" y="1828800"/>
            <a:ext cx="7667328" cy="6309420"/>
          </a:xfrm>
          <a:prstGeom prst="rect">
            <a:avLst/>
          </a:prstGeom>
          <a:noFill/>
        </p:spPr>
        <p:txBody>
          <a:bodyPr wrap="square" rtlCol="0">
            <a:spAutoFit/>
          </a:bodyPr>
          <a:lstStyle/>
          <a:p>
            <a:pPr marL="342900" lvl="0" indent="-342900">
              <a:buFont typeface="Arial" panose="020B0604020202020204" pitchFamily="34" charset="0"/>
              <a:buChar char="•"/>
            </a:pPr>
            <a:r>
              <a:rPr lang="en-US" sz="3600" dirty="0">
                <a:solidFill>
                  <a:prstClr val="white"/>
                </a:solidFill>
                <a:latin typeface="Arial" panose="020B0604020202020204" pitchFamily="34" charset="0"/>
                <a:cs typeface="Arial" panose="020B0604020202020204" pitchFamily="34" charset="0"/>
              </a:rPr>
              <a:t>All Consumer central records of information readily accessible to APD staff</a:t>
            </a:r>
          </a:p>
          <a:p>
            <a:pPr marL="342900" lvl="0" indent="-342900">
              <a:buFont typeface="Arial" panose="020B0604020202020204" pitchFamily="34" charset="0"/>
              <a:buChar char="•"/>
            </a:pPr>
            <a:endParaRPr lang="en-US" sz="28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600" dirty="0">
                <a:solidFill>
                  <a:prstClr val="white"/>
                </a:solidFill>
                <a:latin typeface="Arial" panose="020B0604020202020204" pitchFamily="34" charset="0"/>
                <a:cs typeface="Arial" panose="020B0604020202020204" pitchFamily="34" charset="0"/>
              </a:rPr>
              <a:t>Efficient and streamlined workflow and process improvement for APD staff</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r>
              <a:rPr lang="en-US" sz="3200" b="1" dirty="0">
                <a:solidFill>
                  <a:prstClr val="white"/>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67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4900" dirty="0">
                <a:solidFill>
                  <a:srgbClr val="FFFF00"/>
                </a:solidFill>
                <a:latin typeface="Arial" panose="020B0604020202020204" pitchFamily="34" charset="0"/>
                <a:cs typeface="Arial" panose="020B0604020202020204" pitchFamily="34" charset="0"/>
              </a:rPr>
              <a:t>iConnect</a:t>
            </a:r>
            <a:br>
              <a:rPr lang="en-US" dirty="0">
                <a:latin typeface="Arial" panose="020B0604020202020204" pitchFamily="34" charset="0"/>
                <a:cs typeface="Arial" panose="020B0604020202020204" pitchFamily="34" charset="0"/>
              </a:rPr>
            </a:b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a:t>
            </a:fld>
            <a:endParaRPr lang="en-US" dirty="0">
              <a:solidFill>
                <a:srgbClr val="FFFF00"/>
              </a:solidFill>
            </a:endParaRPr>
          </a:p>
        </p:txBody>
      </p:sp>
      <p:sp>
        <p:nvSpPr>
          <p:cNvPr id="9" name="TextBox 8"/>
          <p:cNvSpPr txBox="1"/>
          <p:nvPr/>
        </p:nvSpPr>
        <p:spPr>
          <a:xfrm>
            <a:off x="1019472" y="1600200"/>
            <a:ext cx="7667328" cy="4105739"/>
          </a:xfrm>
          <a:prstGeom prst="rect">
            <a:avLst/>
          </a:prstGeom>
          <a:noFill/>
        </p:spPr>
        <p:txBody>
          <a:bodyPr wrap="square" rtlCol="0">
            <a:spAutoFit/>
          </a:bodyPr>
          <a:lstStyle/>
          <a:p>
            <a:pPr marL="342900" lvl="0" indent="-342900">
              <a:spcBef>
                <a:spcPct val="20000"/>
              </a:spcBef>
              <a:buFont typeface="Arial" pitchFamily="34" charset="0"/>
              <a:buChar char="•"/>
            </a:pPr>
            <a:r>
              <a:rPr lang="en-US" sz="3200" dirty="0">
                <a:solidFill>
                  <a:prstClr val="white"/>
                </a:solidFill>
                <a:latin typeface="Arial" panose="020B0604020202020204" pitchFamily="34" charset="0"/>
                <a:cs typeface="Arial" panose="020B0604020202020204" pitchFamily="34" charset="0"/>
              </a:rPr>
              <a:t>A new, innovative APD data management system for connecting APD consumers and providers who deliver the services</a:t>
            </a:r>
          </a:p>
          <a:p>
            <a:pPr marL="342900" lvl="0" indent="-342900">
              <a:spcBef>
                <a:spcPct val="20000"/>
              </a:spcBef>
              <a:buFont typeface="Arial" pitchFamily="34" charset="0"/>
              <a:buChar char="•"/>
            </a:pPr>
            <a:endParaRPr lang="en-US" sz="20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3200" dirty="0">
                <a:solidFill>
                  <a:prstClr val="white"/>
                </a:solidFill>
                <a:latin typeface="Arial" panose="020B0604020202020204" pitchFamily="34" charset="0"/>
                <a:cs typeface="Arial" panose="020B0604020202020204" pitchFamily="34" charset="0"/>
              </a:rPr>
              <a:t>Will include all APD consumers </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94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For APD</a:t>
            </a:r>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20</a:t>
            </a:fld>
            <a:endParaRPr lang="en-US" dirty="0">
              <a:solidFill>
                <a:srgbClr val="FFFF00"/>
              </a:solidFill>
            </a:endParaRPr>
          </a:p>
        </p:txBody>
      </p:sp>
      <p:sp>
        <p:nvSpPr>
          <p:cNvPr id="9" name="TextBox 8"/>
          <p:cNvSpPr txBox="1"/>
          <p:nvPr/>
        </p:nvSpPr>
        <p:spPr>
          <a:xfrm>
            <a:off x="790872" y="1828800"/>
            <a:ext cx="7667328" cy="6309420"/>
          </a:xfrm>
          <a:prstGeom prst="rect">
            <a:avLst/>
          </a:prstGeom>
          <a:noFill/>
        </p:spPr>
        <p:txBody>
          <a:bodyPr wrap="square" rtlCol="0">
            <a:spAutoFit/>
          </a:bodyPr>
          <a:lstStyle/>
          <a:p>
            <a:pPr marL="342900" lvl="0" indent="-342900">
              <a:buFont typeface="Arial" panose="020B0604020202020204" pitchFamily="34" charset="0"/>
              <a:buChar char="•"/>
            </a:pPr>
            <a:r>
              <a:rPr lang="en-US" sz="3600" dirty="0">
                <a:solidFill>
                  <a:prstClr val="white"/>
                </a:solidFill>
                <a:latin typeface="Arial" panose="020B0604020202020204" pitchFamily="34" charset="0"/>
                <a:cs typeface="Arial" panose="020B0604020202020204" pitchFamily="34" charset="0"/>
              </a:rPr>
              <a:t>Increased efficiency of communications by having all Consumer information available and centralized </a:t>
            </a:r>
          </a:p>
          <a:p>
            <a:pPr marL="342900" lvl="0" indent="-342900">
              <a:buFont typeface="Arial" panose="020B0604020202020204" pitchFamily="34" charset="0"/>
              <a:buChar char="•"/>
            </a:pPr>
            <a:endParaRPr lang="en-US" sz="28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600" dirty="0">
                <a:solidFill>
                  <a:prstClr val="white"/>
                </a:solidFill>
                <a:latin typeface="Arial" panose="020B0604020202020204" pitchFamily="34" charset="0"/>
                <a:cs typeface="Arial" panose="020B0604020202020204" pitchFamily="34" charset="0"/>
              </a:rPr>
              <a:t>Compliance and accuracy with quality reviews</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r>
              <a:rPr lang="en-US" sz="3200" b="1" dirty="0">
                <a:solidFill>
                  <a:prstClr val="white"/>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80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For APD</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21</a:t>
            </a:fld>
            <a:endParaRPr lang="en-US" dirty="0">
              <a:solidFill>
                <a:srgbClr val="FFFF00"/>
              </a:solidFill>
            </a:endParaRPr>
          </a:p>
        </p:txBody>
      </p:sp>
      <p:sp>
        <p:nvSpPr>
          <p:cNvPr id="9" name="TextBox 8"/>
          <p:cNvSpPr txBox="1"/>
          <p:nvPr/>
        </p:nvSpPr>
        <p:spPr>
          <a:xfrm>
            <a:off x="762000" y="1828800"/>
            <a:ext cx="7667328" cy="5816977"/>
          </a:xfrm>
          <a:prstGeom prst="rect">
            <a:avLst/>
          </a:prstGeom>
          <a:noFill/>
        </p:spPr>
        <p:txBody>
          <a:bodyPr wrap="square" rtlCol="0">
            <a:spAutoFit/>
          </a:bodyPr>
          <a:lstStyle/>
          <a:p>
            <a:pPr lvl="0"/>
            <a:r>
              <a:rPr lang="en-US" sz="3600" dirty="0">
                <a:solidFill>
                  <a:prstClr val="white"/>
                </a:solidFill>
                <a:latin typeface="Arial" panose="020B0604020202020204" pitchFamily="34" charset="0"/>
                <a:cs typeface="Arial" panose="020B0604020202020204" pitchFamily="34" charset="0"/>
              </a:rPr>
              <a:t>Compliance and accuracy with reporting to the Centers for Medicare and Medicaid Services (CMS) without relying on manual collection of data and paper reports</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r>
              <a:rPr lang="en-US" sz="3200" b="1" dirty="0">
                <a:solidFill>
                  <a:prstClr val="white"/>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726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For APD</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22</a:t>
            </a:fld>
            <a:endParaRPr lang="en-US" dirty="0">
              <a:solidFill>
                <a:srgbClr val="FFFF00"/>
              </a:solidFill>
            </a:endParaRPr>
          </a:p>
        </p:txBody>
      </p:sp>
      <p:sp>
        <p:nvSpPr>
          <p:cNvPr id="9" name="TextBox 8"/>
          <p:cNvSpPr txBox="1"/>
          <p:nvPr/>
        </p:nvSpPr>
        <p:spPr>
          <a:xfrm>
            <a:off x="762000" y="1828800"/>
            <a:ext cx="7667328" cy="5324535"/>
          </a:xfrm>
          <a:prstGeom prst="rect">
            <a:avLst/>
          </a:prstGeom>
          <a:noFill/>
        </p:spPr>
        <p:txBody>
          <a:bodyPr wrap="square" rtlCol="0">
            <a:spAutoFit/>
          </a:bodyPr>
          <a:lstStyle/>
          <a:p>
            <a:pPr lvl="0"/>
            <a:r>
              <a:rPr lang="en-US" sz="3600" dirty="0">
                <a:solidFill>
                  <a:prstClr val="white"/>
                </a:solidFill>
                <a:latin typeface="Arial" panose="020B0604020202020204" pitchFamily="34" charset="0"/>
                <a:cs typeface="Arial" panose="020B0604020202020204" pitchFamily="34" charset="0"/>
              </a:rPr>
              <a:t>Delmarva will be able to view consumer and provider records prior to onsite visits reducing time on paperwork and more time for quality interviews</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r>
              <a:rPr lang="en-US" sz="3200" b="1" dirty="0">
                <a:solidFill>
                  <a:prstClr val="white"/>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371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For APD</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23</a:t>
            </a:fld>
            <a:endParaRPr lang="en-US" dirty="0">
              <a:solidFill>
                <a:srgbClr val="FFFF00"/>
              </a:solidFill>
            </a:endParaRPr>
          </a:p>
        </p:txBody>
      </p:sp>
      <p:sp>
        <p:nvSpPr>
          <p:cNvPr id="9" name="TextBox 8"/>
          <p:cNvSpPr txBox="1"/>
          <p:nvPr/>
        </p:nvSpPr>
        <p:spPr>
          <a:xfrm>
            <a:off x="762000" y="1828800"/>
            <a:ext cx="7667328" cy="4216539"/>
          </a:xfrm>
          <a:prstGeom prst="rect">
            <a:avLst/>
          </a:prstGeom>
          <a:noFill/>
        </p:spPr>
        <p:txBody>
          <a:bodyPr wrap="square" rtlCol="0">
            <a:spAutoFit/>
          </a:bodyPr>
          <a:lstStyle/>
          <a:p>
            <a:pPr lvl="0"/>
            <a:r>
              <a:rPr lang="en-US" sz="3600" dirty="0">
                <a:solidFill>
                  <a:prstClr val="white"/>
                </a:solidFill>
                <a:latin typeface="Arial" panose="020B0604020202020204" pitchFamily="34" charset="0"/>
                <a:cs typeface="Arial" panose="020B0604020202020204" pitchFamily="34" charset="0"/>
              </a:rPr>
              <a:t>Ability for the agency to capture trends, assess success, and monitor issues electronically</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r>
              <a:rPr lang="en-US" sz="3200" b="1" dirty="0">
                <a:solidFill>
                  <a:prstClr val="white"/>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567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900" dirty="0">
                <a:solidFill>
                  <a:srgbClr val="FFFF00"/>
                </a:solidFill>
                <a:latin typeface="Arial" panose="020B0604020202020204" pitchFamily="34" charset="0"/>
                <a:cs typeface="Arial" panose="020B0604020202020204" pitchFamily="34" charset="0"/>
              </a:rPr>
              <a:t>Implementation</a:t>
            </a:r>
            <a:br>
              <a:rPr lang="en-US" dirty="0">
                <a:solidFill>
                  <a:prstClr val="white"/>
                </a:solidFill>
                <a:latin typeface="Arial" panose="020B0604020202020204" pitchFamily="34" charset="0"/>
                <a:cs typeface="Arial" panose="020B0604020202020204" pitchFamily="34" charset="0"/>
              </a:rPr>
            </a:b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24</a:t>
            </a:fld>
            <a:endParaRPr lang="en-US" dirty="0">
              <a:solidFill>
                <a:srgbClr val="FFFF00"/>
              </a:solidFill>
            </a:endParaRPr>
          </a:p>
        </p:txBody>
      </p:sp>
      <p:sp>
        <p:nvSpPr>
          <p:cNvPr id="9" name="TextBox 8"/>
          <p:cNvSpPr txBox="1"/>
          <p:nvPr/>
        </p:nvSpPr>
        <p:spPr>
          <a:xfrm>
            <a:off x="1019472" y="1828800"/>
            <a:ext cx="7667328" cy="3046988"/>
          </a:xfrm>
          <a:prstGeom prst="rect">
            <a:avLst/>
          </a:prstGeom>
          <a:noFill/>
        </p:spPr>
        <p:txBody>
          <a:bodyPr wrap="square" rtlCol="0">
            <a:spAutoFit/>
          </a:bodyPr>
          <a:lstStyle/>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a:solidFill>
                  <a:prstClr val="white"/>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417638"/>
            <a:ext cx="5943600" cy="4525962"/>
          </a:xfrm>
          <a:prstGeom prst="rect">
            <a:avLst/>
          </a:prstGeom>
        </p:spPr>
      </p:pic>
    </p:spTree>
    <p:extLst>
      <p:ext uri="{BB962C8B-B14F-4D97-AF65-F5344CB8AC3E}">
        <p14:creationId xmlns:p14="http://schemas.microsoft.com/office/powerpoint/2010/main" val="80521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900" dirty="0">
                <a:solidFill>
                  <a:srgbClr val="FFFF00"/>
                </a:solidFill>
                <a:latin typeface="Arial" panose="020B0604020202020204" pitchFamily="34" charset="0"/>
                <a:cs typeface="Arial" panose="020B0604020202020204" pitchFamily="34" charset="0"/>
              </a:rPr>
              <a:t>Implementation</a:t>
            </a:r>
            <a:br>
              <a:rPr lang="en-US" dirty="0">
                <a:solidFill>
                  <a:prstClr val="white"/>
                </a:solidFill>
                <a:latin typeface="Arial" panose="020B0604020202020204" pitchFamily="34" charset="0"/>
                <a:cs typeface="Arial" panose="020B0604020202020204" pitchFamily="34" charset="0"/>
              </a:rPr>
            </a:b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25</a:t>
            </a:fld>
            <a:endParaRPr lang="en-US" dirty="0">
              <a:solidFill>
                <a:srgbClr val="FFFF00"/>
              </a:solidFill>
            </a:endParaRPr>
          </a:p>
        </p:txBody>
      </p:sp>
      <p:sp>
        <p:nvSpPr>
          <p:cNvPr id="9" name="TextBox 8"/>
          <p:cNvSpPr txBox="1"/>
          <p:nvPr/>
        </p:nvSpPr>
        <p:spPr>
          <a:xfrm>
            <a:off x="762000" y="1752600"/>
            <a:ext cx="7667328" cy="7355860"/>
          </a:xfrm>
          <a:prstGeom prst="rect">
            <a:avLst/>
          </a:prstGeom>
          <a:noFill/>
        </p:spPr>
        <p:txBody>
          <a:bodyPr wrap="square" rtlCol="0">
            <a:spAutoFit/>
          </a:bodyPr>
          <a:lstStyle/>
          <a:p>
            <a:pPr marL="800100" lvl="1" indent="-342900">
              <a:buFont typeface="Arial" panose="020B0604020202020204" pitchFamily="34" charset="0"/>
              <a:buChar char="•"/>
            </a:pPr>
            <a:r>
              <a:rPr lang="en-US" sz="3600" dirty="0">
                <a:solidFill>
                  <a:prstClr val="white"/>
                </a:solidFill>
                <a:latin typeface="Arial" panose="020B0604020202020204" pitchFamily="34" charset="0"/>
                <a:cs typeface="Arial" panose="020B0604020202020204" pitchFamily="34" charset="0"/>
              </a:rPr>
              <a:t>Training and implementation will begin: </a:t>
            </a:r>
          </a:p>
          <a:p>
            <a:pPr marL="1257300" lvl="2" indent="-342900">
              <a:buFont typeface="Arial" panose="020B0604020202020204" pitchFamily="34" charset="0"/>
              <a:buChar char="•"/>
            </a:pPr>
            <a:r>
              <a:rPr lang="en-US" sz="3600" dirty="0">
                <a:solidFill>
                  <a:srgbClr val="FFFF00"/>
                </a:solidFill>
                <a:latin typeface="Arial" panose="020B0604020202020204" pitchFamily="34" charset="0"/>
                <a:cs typeface="Arial" panose="020B0604020202020204" pitchFamily="34" charset="0"/>
              </a:rPr>
              <a:t>Spring of 2018</a:t>
            </a:r>
          </a:p>
          <a:p>
            <a:pPr marL="1257300" lvl="2" indent="-342900">
              <a:buFont typeface="Arial" panose="020B0604020202020204" pitchFamily="34" charset="0"/>
              <a:buChar char="•"/>
            </a:pPr>
            <a:endParaRPr lang="en-US" sz="3600" dirty="0">
              <a:solidFill>
                <a:srgbClr val="FFFF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3600" dirty="0">
                <a:solidFill>
                  <a:prstClr val="white"/>
                </a:solidFill>
                <a:latin typeface="Arial" panose="020B0604020202020204" pitchFamily="34" charset="0"/>
                <a:cs typeface="Arial" panose="020B0604020202020204" pitchFamily="34" charset="0"/>
              </a:rPr>
              <a:t>Implementation will begin:</a:t>
            </a:r>
          </a:p>
          <a:p>
            <a:pPr marL="1257300" lvl="2" indent="-342900">
              <a:buFont typeface="Arial" panose="020B0604020202020204" pitchFamily="34" charset="0"/>
              <a:buChar char="•"/>
            </a:pPr>
            <a:r>
              <a:rPr lang="en-US" sz="3600" dirty="0">
                <a:solidFill>
                  <a:srgbClr val="FFFF00"/>
                </a:solidFill>
                <a:latin typeface="Arial" panose="020B0604020202020204" pitchFamily="34" charset="0"/>
                <a:cs typeface="Arial" panose="020B0604020202020204" pitchFamily="34" charset="0"/>
              </a:rPr>
              <a:t>October 2018</a:t>
            </a:r>
          </a:p>
          <a:p>
            <a:pPr marL="800100" lvl="1"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1"/>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r>
              <a:rPr lang="en-US" sz="3200" b="1" dirty="0">
                <a:solidFill>
                  <a:prstClr val="white"/>
                </a:solidFill>
                <a:latin typeface="Arial" panose="020B0604020202020204" pitchFamily="34" charset="0"/>
                <a:cs typeface="Arial" panose="020B0604020202020204" pitchFamily="34" charset="0"/>
              </a:rPr>
              <a:t> </a:t>
            </a:r>
            <a:endParaRPr lang="en-US" sz="3200" dirty="0">
              <a:solidFill>
                <a:prstClr val="white"/>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123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dirty="0">
                <a:solidFill>
                  <a:prstClr val="white"/>
                </a:solidFill>
                <a:latin typeface="Arial" panose="020B0604020202020204" pitchFamily="34" charset="0"/>
                <a:cs typeface="Arial" panose="020B0604020202020204" pitchFamily="34" charset="0"/>
              </a:rPr>
            </a:b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26</a:t>
            </a:fld>
            <a:endParaRPr lang="en-US" dirty="0">
              <a:solidFill>
                <a:srgbClr val="FFFF00"/>
              </a:solidFill>
            </a:endParaRPr>
          </a:p>
        </p:txBody>
      </p:sp>
      <p:sp>
        <p:nvSpPr>
          <p:cNvPr id="9" name="TextBox 8"/>
          <p:cNvSpPr txBox="1"/>
          <p:nvPr/>
        </p:nvSpPr>
        <p:spPr>
          <a:xfrm>
            <a:off x="493776" y="1345629"/>
            <a:ext cx="7667328" cy="3108543"/>
          </a:xfrm>
          <a:prstGeom prst="rect">
            <a:avLst/>
          </a:prstGeom>
          <a:noFill/>
        </p:spPr>
        <p:txBody>
          <a:bodyPr wrap="square" rtlCol="0">
            <a:spAutoFit/>
          </a:bodyPr>
          <a:lstStyle/>
          <a:p>
            <a:pPr lvl="1"/>
            <a:endParaRPr lang="en-US" sz="3200" dirty="0">
              <a:solidFill>
                <a:prstClr val="white"/>
              </a:solidFill>
              <a:latin typeface="Arial" panose="020B0604020202020204" pitchFamily="34" charset="0"/>
              <a:cs typeface="Arial" panose="020B0604020202020204" pitchFamily="34" charset="0"/>
            </a:endParaRPr>
          </a:p>
          <a:p>
            <a:pPr lvl="1"/>
            <a:endParaRPr lang="en-US" sz="4400" dirty="0">
              <a:solidFill>
                <a:prstClr val="white"/>
              </a:solidFill>
              <a:latin typeface="Arial" panose="020B0604020202020204" pitchFamily="34" charset="0"/>
              <a:cs typeface="Arial" panose="020B0604020202020204" pitchFamily="34" charset="0"/>
            </a:endParaRPr>
          </a:p>
          <a:p>
            <a:pPr lvl="1" algn="ctr"/>
            <a:endParaRPr lang="en-US" sz="4400" dirty="0">
              <a:solidFill>
                <a:prstClr val="white"/>
              </a:solidFill>
              <a:latin typeface="Arial" panose="020B0604020202020204" pitchFamily="34" charset="0"/>
              <a:cs typeface="Arial" panose="020B0604020202020204" pitchFamily="34" charset="0"/>
            </a:endParaRPr>
          </a:p>
          <a:p>
            <a:pPr lvl="1" algn="ctr"/>
            <a:endParaRPr lang="en-US" sz="3200" dirty="0">
              <a:solidFill>
                <a:prstClr val="white"/>
              </a:solidFill>
              <a:latin typeface="Arial" panose="020B0604020202020204" pitchFamily="34" charset="0"/>
              <a:cs typeface="Arial" panose="020B0604020202020204" pitchFamily="34" charset="0"/>
            </a:endParaRPr>
          </a:p>
          <a:p>
            <a:pPr lvl="1" algn="ctr"/>
            <a:endParaRPr lang="en-US" sz="4400" dirty="0">
              <a:solidFill>
                <a:srgbClr val="FFFF00"/>
              </a:solidFill>
              <a:latin typeface="Arial" panose="020B0604020202020204" pitchFamily="34" charset="0"/>
              <a:cs typeface="Arial" panose="020B0604020202020204" pitchFamily="34" charset="0"/>
            </a:endParaRPr>
          </a:p>
        </p:txBody>
      </p:sp>
      <p:pic>
        <p:nvPicPr>
          <p:cNvPr id="1026" name="Picture 2" descr="Free Powerpoint Background Question Mark by Miss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00400"/>
            <a:ext cx="14287500" cy="1071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841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rgbClr val="FFFF00"/>
                </a:solidFill>
                <a:latin typeface="Arial" panose="020B0604020202020204" pitchFamily="34" charset="0"/>
                <a:cs typeface="Arial" panose="020B0604020202020204" pitchFamily="34" charset="0"/>
              </a:rPr>
              <a:t>Contact Us</a:t>
            </a:r>
            <a:br>
              <a:rPr lang="en-US" dirty="0">
                <a:solidFill>
                  <a:prstClr val="white"/>
                </a:solidFill>
                <a:latin typeface="Arial" panose="020B0604020202020204" pitchFamily="34" charset="0"/>
                <a:cs typeface="Arial" panose="020B0604020202020204" pitchFamily="34" charset="0"/>
              </a:rPr>
            </a:b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9592" y="1639252"/>
            <a:ext cx="8229600" cy="4525963"/>
          </a:xfrm>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27</a:t>
            </a:fld>
            <a:endParaRPr lang="en-US" dirty="0">
              <a:solidFill>
                <a:srgbClr val="FFFF00"/>
              </a:solidFill>
            </a:endParaRPr>
          </a:p>
        </p:txBody>
      </p:sp>
      <p:sp>
        <p:nvSpPr>
          <p:cNvPr id="9" name="TextBox 8"/>
          <p:cNvSpPr txBox="1"/>
          <p:nvPr/>
        </p:nvSpPr>
        <p:spPr>
          <a:xfrm>
            <a:off x="1219200" y="1069091"/>
            <a:ext cx="7667328" cy="5678478"/>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APD State Office</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Agency for Persons with Disabilities</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4030 Esplanade Way, Suite 380</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Tallahassee, FL 32399-0950</a:t>
            </a:r>
            <a:br>
              <a:rPr lang="en-US" sz="3200" dirty="0">
                <a:solidFill>
                  <a:schemeClr val="bg1"/>
                </a:solidFill>
                <a:latin typeface="Arial" panose="020B0604020202020204" pitchFamily="34" charset="0"/>
                <a:cs typeface="Arial" panose="020B0604020202020204" pitchFamily="34" charset="0"/>
              </a:rPr>
            </a:b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Phone: (850) 488-4257</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Toll-Free: 1-866-APD-CARES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(1-866-273-2273)</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Fax: (850) 922-6456</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Email: </a:t>
            </a:r>
            <a:r>
              <a:rPr lang="en-US" sz="3600" dirty="0">
                <a:solidFill>
                  <a:schemeClr val="bg1"/>
                </a:solidFill>
                <a:highlight>
                  <a:srgbClr val="FFFF00"/>
                </a:highlight>
                <a:latin typeface="Arial" panose="020B0604020202020204" pitchFamily="34" charset="0"/>
                <a:cs typeface="Arial" panose="020B0604020202020204" pitchFamily="34" charset="0"/>
                <a:hlinkClick r:id="rId3"/>
              </a:rPr>
              <a:t>iConnect@apdcares.org</a:t>
            </a:r>
            <a:r>
              <a:rPr lang="en-US" sz="3600" dirty="0">
                <a:solidFill>
                  <a:schemeClr val="bg1"/>
                </a:solidFill>
                <a:highlight>
                  <a:srgbClr val="FFFF00"/>
                </a:highlight>
                <a:latin typeface="Arial" panose="020B0604020202020204" pitchFamily="34" charset="0"/>
                <a:cs typeface="Arial" panose="020B0604020202020204" pitchFamily="34" charset="0"/>
              </a:rPr>
              <a:t> </a:t>
            </a:r>
          </a:p>
          <a:p>
            <a:endParaRPr lang="en-US" sz="3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01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_2536165.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APD logo COLOR (RGB).png"/>
          <p:cNvPicPr>
            <a:picLocks noChangeAspect="1"/>
          </p:cNvPicPr>
          <p:nvPr/>
        </p:nvPicPr>
        <p:blipFill>
          <a:blip r:embed="rId4" cstate="print"/>
          <a:stretch>
            <a:fillRect/>
          </a:stretch>
        </p:blipFill>
        <p:spPr>
          <a:xfrm>
            <a:off x="797044" y="609600"/>
            <a:ext cx="7549911" cy="2481077"/>
          </a:xfrm>
          <a:prstGeom prst="rect">
            <a:avLst/>
          </a:prstGeom>
        </p:spPr>
      </p:pic>
      <p:sp>
        <p:nvSpPr>
          <p:cNvPr id="4" name="Date Placeholder 3"/>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6" name="Slide Number Placeholder 5"/>
          <p:cNvSpPr>
            <a:spLocks noGrp="1"/>
          </p:cNvSpPr>
          <p:nvPr>
            <p:ph type="sldNum" sz="quarter" idx="12"/>
          </p:nvPr>
        </p:nvSpPr>
        <p:spPr/>
        <p:txBody>
          <a:bodyPr/>
          <a:lstStyle/>
          <a:p>
            <a:fld id="{B03C26E2-E557-4859-B8F1-F01B8D819792}" type="slidenum">
              <a:rPr lang="en-US" smtClean="0"/>
              <a:pPr/>
              <a:t>28</a:t>
            </a:fld>
            <a:endParaRPr lang="en-US" dirty="0"/>
          </a:p>
        </p:txBody>
      </p:sp>
      <p:pic>
        <p:nvPicPr>
          <p:cNvPr id="7" name="Picture 6" descr="The IPKat: Wednesday whimsi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9660" y="3995129"/>
            <a:ext cx="3352800" cy="2514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dirty="0">
                <a:solidFill>
                  <a:srgbClr val="FFFF00"/>
                </a:solidFill>
                <a:latin typeface="Arial" panose="020B0604020202020204" pitchFamily="34" charset="0"/>
                <a:cs typeface="Arial" panose="020B0604020202020204" pitchFamily="34" charset="0"/>
              </a:rPr>
              <a:t>iConnect</a:t>
            </a:r>
            <a:br>
              <a:rPr lang="en-US" dirty="0">
                <a:latin typeface="Arial" panose="020B0604020202020204" pitchFamily="34" charset="0"/>
                <a:cs typeface="Arial" panose="020B0604020202020204" pitchFamily="34" charset="0"/>
              </a:rPr>
            </a:b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3</a:t>
            </a:fld>
            <a:endParaRPr lang="en-US" dirty="0">
              <a:solidFill>
                <a:srgbClr val="FFFF00"/>
              </a:solidFill>
            </a:endParaRPr>
          </a:p>
        </p:txBody>
      </p:sp>
      <p:sp>
        <p:nvSpPr>
          <p:cNvPr id="9" name="TextBox 8"/>
          <p:cNvSpPr txBox="1"/>
          <p:nvPr/>
        </p:nvSpPr>
        <p:spPr>
          <a:xfrm>
            <a:off x="1019472" y="1250311"/>
            <a:ext cx="7667328" cy="5164491"/>
          </a:xfrm>
          <a:prstGeom prst="rect">
            <a:avLst/>
          </a:prstGeom>
          <a:noFill/>
        </p:spPr>
        <p:txBody>
          <a:bodyPr wrap="square" rtlCol="0">
            <a:spAutoFit/>
          </a:bodyPr>
          <a:lstStyle/>
          <a:p>
            <a:pPr marL="342900" lvl="0" indent="-342900">
              <a:spcBef>
                <a:spcPct val="20000"/>
              </a:spcBef>
              <a:buFont typeface="Arial" pitchFamily="34" charset="0"/>
              <a:buChar char="•"/>
            </a:pPr>
            <a:r>
              <a:rPr lang="en-US" sz="3200" dirty="0">
                <a:solidFill>
                  <a:prstClr val="white"/>
                </a:solidFill>
                <a:latin typeface="Arial" panose="020B0604020202020204" pitchFamily="34" charset="0"/>
                <a:cs typeface="Arial" panose="020B0604020202020204" pitchFamily="34" charset="0"/>
              </a:rPr>
              <a:t>Ensures consumers access to information</a:t>
            </a:r>
          </a:p>
          <a:p>
            <a:pPr marL="342900" lvl="0" indent="-342900">
              <a:spcBef>
                <a:spcPct val="20000"/>
              </a:spcBef>
              <a:buFont typeface="Arial" pitchFamily="34" charset="0"/>
              <a:buChar char="•"/>
            </a:pPr>
            <a:endParaRPr lang="en-US" sz="20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3200" dirty="0">
                <a:solidFill>
                  <a:prstClr val="white"/>
                </a:solidFill>
                <a:latin typeface="Arial" panose="020B0604020202020204" pitchFamily="34" charset="0"/>
                <a:cs typeface="Arial" panose="020B0604020202020204" pitchFamily="34" charset="0"/>
              </a:rPr>
              <a:t>Families can better direct services</a:t>
            </a:r>
          </a:p>
          <a:p>
            <a:pPr marL="342900" lvl="0" indent="-342900">
              <a:spcBef>
                <a:spcPct val="20000"/>
              </a:spcBef>
              <a:buFont typeface="Arial" pitchFamily="34" charset="0"/>
              <a:buChar char="•"/>
            </a:pPr>
            <a:endParaRPr lang="en-US" sz="20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3200" dirty="0">
                <a:solidFill>
                  <a:prstClr val="white"/>
                </a:solidFill>
                <a:latin typeface="Arial" panose="020B0604020202020204" pitchFamily="34" charset="0"/>
                <a:cs typeface="Arial" panose="020B0604020202020204" pitchFamily="34" charset="0"/>
              </a:rPr>
              <a:t>Empowers consumers to make the best decisions for services</a:t>
            </a:r>
          </a:p>
          <a:p>
            <a:pPr lvl="0">
              <a:spcBef>
                <a:spcPct val="20000"/>
              </a:spcBef>
            </a:pPr>
            <a:r>
              <a:rPr lang="en-US" sz="3200" dirty="0">
                <a:solidFill>
                  <a:prstClr val="white"/>
                </a:solidFill>
                <a:latin typeface="Arial" panose="020B0604020202020204" pitchFamily="34" charset="0"/>
                <a:cs typeface="Arial" panose="020B0604020202020204" pitchFamily="34" charset="0"/>
              </a:rPr>
              <a:t> </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pslz="http://schemas.microsoft.com/office/powerpoint/2016/slidezoom">
        <mc:Choice Requires="pslz">
          <p:graphicFrame>
            <p:nvGraphicFramePr>
              <p:cNvPr id="6" name="Slide Zoom 5"/>
              <p:cNvGraphicFramePr>
                <a:graphicFrameLocks noChangeAspect="1"/>
              </p:cNvGraphicFramePr>
              <p:nvPr>
                <p:extLst>
                  <p:ext uri="{D42A27DB-BD31-4B8C-83A1-F6EECF244321}">
                    <p14:modId xmlns:p14="http://schemas.microsoft.com/office/powerpoint/2010/main" val="2529605913"/>
                  </p:ext>
                </p:extLst>
              </p:nvPr>
            </p:nvGraphicFramePr>
            <p:xfrm>
              <a:off x="-2971800" y="2161761"/>
              <a:ext cx="2286000" cy="1714500"/>
            </p:xfrm>
            <a:graphic>
              <a:graphicData uri="http://schemas.microsoft.com/office/powerpoint/2016/slidezoom">
                <pslz:sldZm>
                  <pslz:sldZmObj sldId="310" cId="2036947956">
                    <pslz:zmPr id="{9BF0EE2B-C645-4AF8-A15E-9B8557FBA1F2}"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6" name="Slide Zoom 5">
                <a:hlinkClick r:id="rId4" action="ppaction://hlinksldjump"/>
              </p:cNvPr>
              <p:cNvPicPr>
                <a:picLocks noGrp="1" noRot="1" noChangeAspect="1" noMove="1" noResize="1" noEditPoints="1" noAdjustHandles="1" noChangeArrowheads="1" noChangeShapeType="1"/>
              </p:cNvPicPr>
              <p:nvPr/>
            </p:nvPicPr>
            <p:blipFill>
              <a:blip r:embed="rId5"/>
              <a:stretch>
                <a:fillRect/>
              </a:stretch>
            </p:blipFill>
            <p:spPr>
              <a:xfrm>
                <a:off x="-2971800" y="2161761"/>
                <a:ext cx="2286000" cy="1714500"/>
              </a:xfrm>
              <a:prstGeom prst="rect">
                <a:avLst/>
              </a:prstGeom>
            </p:spPr>
          </p:pic>
        </mc:Fallback>
      </mc:AlternateContent>
    </p:spTree>
    <p:extLst>
      <p:ext uri="{BB962C8B-B14F-4D97-AF65-F5344CB8AC3E}">
        <p14:creationId xmlns:p14="http://schemas.microsoft.com/office/powerpoint/2010/main" val="160145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00"/>
                </a:solidFill>
                <a:latin typeface="Arial" panose="020B0604020202020204" pitchFamily="34" charset="0"/>
                <a:cs typeface="Arial" panose="020B0604020202020204" pitchFamily="34" charset="0"/>
              </a:rPr>
              <a:t>iConnect</a:t>
            </a:r>
            <a:br>
              <a:rPr lang="en-US" dirty="0">
                <a:latin typeface="Arial" panose="020B0604020202020204" pitchFamily="34" charset="0"/>
                <a:cs typeface="Arial" panose="020B0604020202020204" pitchFamily="34" charset="0"/>
              </a:rPr>
            </a:b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4</a:t>
            </a:fld>
            <a:endParaRPr lang="en-US" dirty="0">
              <a:solidFill>
                <a:srgbClr val="FFFF00"/>
              </a:solidFill>
            </a:endParaRPr>
          </a:p>
        </p:txBody>
      </p:sp>
      <p:sp>
        <p:nvSpPr>
          <p:cNvPr id="9" name="TextBox 8"/>
          <p:cNvSpPr txBox="1"/>
          <p:nvPr/>
        </p:nvSpPr>
        <p:spPr>
          <a:xfrm>
            <a:off x="216408" y="1417638"/>
            <a:ext cx="8711184" cy="7565148"/>
          </a:xfrm>
          <a:prstGeom prst="rect">
            <a:avLst/>
          </a:prstGeom>
          <a:noFill/>
        </p:spPr>
        <p:txBody>
          <a:bodyPr wrap="square" rtlCol="0">
            <a:spAutoFit/>
          </a:bodyPr>
          <a:lstStyle/>
          <a:p>
            <a:pPr marL="342900" lvl="0" indent="-342900">
              <a:spcBef>
                <a:spcPct val="20000"/>
              </a:spcBef>
              <a:buFont typeface="Arial" pitchFamily="34" charset="0"/>
              <a:buChar char="•"/>
            </a:pPr>
            <a:r>
              <a:rPr lang="en-US" sz="3600" dirty="0">
                <a:solidFill>
                  <a:prstClr val="white"/>
                </a:solidFill>
                <a:latin typeface="Arial" panose="020B0604020202020204" pitchFamily="34" charset="0"/>
                <a:cs typeface="Arial" panose="020B0604020202020204" pitchFamily="34" charset="0"/>
              </a:rPr>
              <a:t>Increase capability for:</a:t>
            </a:r>
          </a:p>
          <a:p>
            <a:pPr marL="342900" lvl="0" indent="-342900">
              <a:spcBef>
                <a:spcPct val="20000"/>
              </a:spcBef>
              <a:buFont typeface="Arial" pitchFamily="34" charset="0"/>
              <a:buChar char="•"/>
            </a:pPr>
            <a:endParaRPr lang="en-US" sz="1600" dirty="0">
              <a:solidFill>
                <a:prstClr val="white"/>
              </a:solidFill>
              <a:latin typeface="Arial" panose="020B0604020202020204" pitchFamily="34" charset="0"/>
              <a:cs typeface="Arial" panose="020B0604020202020204" pitchFamily="34" charset="0"/>
            </a:endParaRPr>
          </a:p>
          <a:p>
            <a:pPr marL="800100" lvl="1" indent="-342900">
              <a:spcBef>
                <a:spcPct val="20000"/>
              </a:spcBef>
              <a:buFont typeface="Arial" pitchFamily="34" charset="0"/>
              <a:buChar char="•"/>
            </a:pPr>
            <a:r>
              <a:rPr lang="en-US" sz="3600" dirty="0">
                <a:solidFill>
                  <a:prstClr val="white"/>
                </a:solidFill>
                <a:latin typeface="Arial" panose="020B0604020202020204" pitchFamily="34" charset="0"/>
                <a:cs typeface="Arial" panose="020B0604020202020204" pitchFamily="34" charset="0"/>
              </a:rPr>
              <a:t>Self-direction</a:t>
            </a:r>
          </a:p>
          <a:p>
            <a:pPr marL="800100" lvl="1" indent="-342900">
              <a:spcBef>
                <a:spcPct val="20000"/>
              </a:spcBef>
              <a:buFont typeface="Arial" pitchFamily="34" charset="0"/>
              <a:buChar char="•"/>
            </a:pPr>
            <a:r>
              <a:rPr lang="en-US" sz="3600" dirty="0">
                <a:solidFill>
                  <a:prstClr val="white"/>
                </a:solidFill>
                <a:latin typeface="Arial" panose="020B0604020202020204" pitchFamily="34" charset="0"/>
                <a:cs typeface="Arial" panose="020B0604020202020204" pitchFamily="34" charset="0"/>
              </a:rPr>
              <a:t>Self-determination</a:t>
            </a:r>
          </a:p>
          <a:p>
            <a:pPr marL="800100" lvl="1" indent="-342900">
              <a:spcBef>
                <a:spcPct val="20000"/>
              </a:spcBef>
              <a:buFont typeface="Arial" pitchFamily="34" charset="0"/>
              <a:buChar char="•"/>
            </a:pPr>
            <a:r>
              <a:rPr lang="en-US" sz="3600" dirty="0">
                <a:solidFill>
                  <a:prstClr val="white"/>
                </a:solidFill>
                <a:latin typeface="Arial" panose="020B0604020202020204" pitchFamily="34" charset="0"/>
                <a:cs typeface="Arial" panose="020B0604020202020204" pitchFamily="34" charset="0"/>
              </a:rPr>
              <a:t>Person-centered planning and choice</a:t>
            </a:r>
          </a:p>
          <a:p>
            <a:pPr marL="800100" lvl="1"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1">
              <a:spcBef>
                <a:spcPct val="20000"/>
              </a:spcBef>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spcBef>
                <a:spcPct val="20000"/>
              </a:spcBef>
            </a:pPr>
            <a:r>
              <a:rPr lang="en-US" sz="3200" dirty="0">
                <a:solidFill>
                  <a:prstClr val="white"/>
                </a:solidFill>
                <a:latin typeface="Arial" panose="020B0604020202020204" pitchFamily="34" charset="0"/>
                <a:cs typeface="Arial" panose="020B0604020202020204" pitchFamily="34" charset="0"/>
              </a:rPr>
              <a:t> </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67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00"/>
                </a:solidFill>
                <a:latin typeface="Arial" panose="020B0604020202020204" pitchFamily="34" charset="0"/>
                <a:cs typeface="Arial" panose="020B0604020202020204" pitchFamily="34" charset="0"/>
              </a:rPr>
              <a:t>iConnect</a:t>
            </a:r>
            <a:br>
              <a:rPr lang="en-US" dirty="0">
                <a:latin typeface="Arial" panose="020B0604020202020204" pitchFamily="34" charset="0"/>
                <a:cs typeface="Arial" panose="020B0604020202020204" pitchFamily="34" charset="0"/>
              </a:rPr>
            </a:b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1674"/>
            <a:ext cx="8229600" cy="4525963"/>
          </a:xfrm>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5</a:t>
            </a:fld>
            <a:endParaRPr lang="en-US" dirty="0">
              <a:solidFill>
                <a:srgbClr val="FFFF00"/>
              </a:solidFill>
            </a:endParaRPr>
          </a:p>
        </p:txBody>
      </p:sp>
      <p:sp>
        <p:nvSpPr>
          <p:cNvPr id="9" name="TextBox 8"/>
          <p:cNvSpPr txBox="1"/>
          <p:nvPr/>
        </p:nvSpPr>
        <p:spPr>
          <a:xfrm>
            <a:off x="854160" y="1417638"/>
            <a:ext cx="7667328" cy="7085016"/>
          </a:xfrm>
          <a:prstGeom prst="rect">
            <a:avLst/>
          </a:prstGeom>
          <a:noFill/>
        </p:spPr>
        <p:txBody>
          <a:bodyPr wrap="square" rtlCol="0">
            <a:spAutoFit/>
          </a:bodyPr>
          <a:lstStyle/>
          <a:p>
            <a:pPr marL="342900" lvl="0" indent="-342900">
              <a:spcBef>
                <a:spcPct val="20000"/>
              </a:spcBef>
              <a:buFont typeface="Arial" pitchFamily="34" charset="0"/>
              <a:buChar char="•"/>
            </a:pPr>
            <a:r>
              <a:rPr lang="en-US" sz="3200" dirty="0">
                <a:solidFill>
                  <a:prstClr val="white"/>
                </a:solidFill>
                <a:latin typeface="Arial" panose="020B0604020202020204" pitchFamily="34" charset="0"/>
                <a:cs typeface="Arial" panose="020B0604020202020204" pitchFamily="34" charset="0"/>
              </a:rPr>
              <a:t>Increase provider capability to manage services</a:t>
            </a:r>
          </a:p>
          <a:p>
            <a:pPr marL="342900" lvl="0" indent="-342900">
              <a:spcBef>
                <a:spcPct val="20000"/>
              </a:spcBef>
              <a:buFont typeface="Arial" pitchFamily="34" charset="0"/>
              <a:buChar char="•"/>
            </a:pPr>
            <a:endParaRPr lang="en-US" sz="20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3200" dirty="0">
                <a:solidFill>
                  <a:prstClr val="white"/>
                </a:solidFill>
                <a:latin typeface="Arial" panose="020B0604020202020204" pitchFamily="34" charset="0"/>
                <a:cs typeface="Arial" panose="020B0604020202020204" pitchFamily="34" charset="0"/>
              </a:rPr>
              <a:t>Dramatically reduce the need for paper records</a:t>
            </a:r>
          </a:p>
          <a:p>
            <a:pPr marL="342900" lvl="0" indent="-342900">
              <a:spcBef>
                <a:spcPct val="20000"/>
              </a:spcBef>
              <a:buFont typeface="Arial" pitchFamily="34" charset="0"/>
              <a:buChar char="•"/>
            </a:pPr>
            <a:endParaRPr lang="en-US" sz="20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3200" dirty="0">
                <a:solidFill>
                  <a:prstClr val="white"/>
                </a:solidFill>
                <a:latin typeface="Arial" panose="020B0604020202020204" pitchFamily="34" charset="0"/>
                <a:cs typeface="Arial" panose="020B0604020202020204" pitchFamily="34" charset="0"/>
              </a:rPr>
              <a:t>Significant reduction of potential fraud</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spcBef>
                <a:spcPct val="20000"/>
              </a:spcBef>
            </a:pPr>
            <a:r>
              <a:rPr lang="en-US" sz="3200" dirty="0">
                <a:solidFill>
                  <a:prstClr val="white"/>
                </a:solidFill>
                <a:latin typeface="Arial" panose="020B0604020202020204" pitchFamily="34" charset="0"/>
                <a:cs typeface="Arial" panose="020B0604020202020204" pitchFamily="34" charset="0"/>
              </a:rPr>
              <a:t> </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46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00"/>
                </a:solidFill>
                <a:latin typeface="Arial" panose="020B0604020202020204" pitchFamily="34" charset="0"/>
                <a:cs typeface="Arial" panose="020B0604020202020204" pitchFamily="34" charset="0"/>
              </a:rPr>
              <a:t>iConnect</a:t>
            </a:r>
            <a:br>
              <a:rPr lang="en-US" dirty="0">
                <a:latin typeface="Arial" panose="020B0604020202020204" pitchFamily="34" charset="0"/>
                <a:cs typeface="Arial" panose="020B0604020202020204" pitchFamily="34" charset="0"/>
              </a:rPr>
            </a:b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6</a:t>
            </a:fld>
            <a:endParaRPr lang="en-US" dirty="0">
              <a:solidFill>
                <a:srgbClr val="FFFF00"/>
              </a:solidFill>
            </a:endParaRPr>
          </a:p>
        </p:txBody>
      </p:sp>
      <p:sp>
        <p:nvSpPr>
          <p:cNvPr id="9" name="TextBox 8"/>
          <p:cNvSpPr txBox="1"/>
          <p:nvPr/>
        </p:nvSpPr>
        <p:spPr>
          <a:xfrm>
            <a:off x="738336" y="1402398"/>
            <a:ext cx="7667328" cy="8783943"/>
          </a:xfrm>
          <a:prstGeom prst="rect">
            <a:avLst/>
          </a:prstGeom>
          <a:noFill/>
        </p:spPr>
        <p:txBody>
          <a:bodyPr wrap="square" rtlCol="0">
            <a:spAutoFit/>
          </a:bodyPr>
          <a:lstStyle/>
          <a:p>
            <a:pPr marL="342900" lvl="0" indent="-342900">
              <a:spcBef>
                <a:spcPct val="20000"/>
              </a:spcBef>
              <a:buFont typeface="Arial" pitchFamily="34" charset="0"/>
              <a:buChar char="•"/>
            </a:pPr>
            <a:r>
              <a:rPr lang="en-US" sz="3200" dirty="0">
                <a:solidFill>
                  <a:prstClr val="white"/>
                </a:solidFill>
                <a:latin typeface="Arial" panose="020B0604020202020204" pitchFamily="34" charset="0"/>
                <a:cs typeface="Arial" panose="020B0604020202020204" pitchFamily="34" charset="0"/>
              </a:rPr>
              <a:t>Ensures services are being delivered at the right place and right time</a:t>
            </a:r>
          </a:p>
          <a:p>
            <a:pPr marL="342900" lvl="0" indent="-342900">
              <a:spcBef>
                <a:spcPct val="20000"/>
              </a:spcBef>
              <a:buFont typeface="Arial" pitchFamily="34" charset="0"/>
              <a:buChar char="•"/>
            </a:pPr>
            <a:endParaRPr lang="en-US" sz="20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3200" dirty="0">
                <a:solidFill>
                  <a:prstClr val="white"/>
                </a:solidFill>
                <a:latin typeface="Arial" panose="020B0604020202020204" pitchFamily="34" charset="0"/>
                <a:cs typeface="Arial" panose="020B0604020202020204" pitchFamily="34" charset="0"/>
              </a:rPr>
              <a:t>Provides validation of service delivery</a:t>
            </a:r>
          </a:p>
          <a:p>
            <a:pPr marL="342900" lvl="0" indent="-342900">
              <a:spcBef>
                <a:spcPct val="20000"/>
              </a:spcBef>
              <a:buFont typeface="Arial" pitchFamily="34" charset="0"/>
              <a:buChar char="•"/>
            </a:pPr>
            <a:endParaRPr lang="en-US" sz="2000" dirty="0">
              <a:solidFill>
                <a:prstClr val="white"/>
              </a:solidFill>
              <a:latin typeface="Arial" panose="020B0604020202020204" pitchFamily="34" charset="0"/>
              <a:cs typeface="Arial" panose="020B0604020202020204" pitchFamily="34" charset="0"/>
            </a:endParaRPr>
          </a:p>
          <a:p>
            <a:pPr marL="342900" indent="-342900">
              <a:spcBef>
                <a:spcPct val="20000"/>
              </a:spcBef>
              <a:buFont typeface="Arial" pitchFamily="34" charset="0"/>
              <a:buChar char="•"/>
            </a:pPr>
            <a:r>
              <a:rPr lang="en-US" sz="3200" dirty="0">
                <a:solidFill>
                  <a:prstClr val="white"/>
                </a:solidFill>
                <a:latin typeface="Arial" panose="020B0604020202020204" pitchFamily="34" charset="0"/>
                <a:cs typeface="Arial" panose="020B0604020202020204" pitchFamily="34" charset="0"/>
              </a:rPr>
              <a:t>Consumer and provider information will be more convenient and accessible</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spcBef>
                <a:spcPct val="20000"/>
              </a:spcBef>
            </a:pPr>
            <a:r>
              <a:rPr lang="en-US" sz="3200" dirty="0">
                <a:solidFill>
                  <a:prstClr val="white"/>
                </a:solidFill>
                <a:latin typeface="Arial" panose="020B0604020202020204" pitchFamily="34" charset="0"/>
                <a:cs typeface="Arial" panose="020B0604020202020204" pitchFamily="34" charset="0"/>
              </a:rPr>
              <a:t> </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82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7</a:t>
            </a:fld>
            <a:endParaRPr lang="en-US" dirty="0">
              <a:solidFill>
                <a:srgbClr val="FFFF00"/>
              </a:solidFill>
            </a:endParaRPr>
          </a:p>
        </p:txBody>
      </p:sp>
      <p:pic>
        <p:nvPicPr>
          <p:cNvPr id="2" name="Picture 1" descr="File:Octicons-&lt;strong&gt;key&lt;/strong&gt;.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630" y="2005629"/>
            <a:ext cx="4252913" cy="4852371"/>
          </a:xfrm>
          <a:prstGeom prst="rect">
            <a:avLst/>
          </a:prstGeom>
        </p:spPr>
      </p:pic>
      <p:sp>
        <p:nvSpPr>
          <p:cNvPr id="6" name="TextBox 5"/>
          <p:cNvSpPr txBox="1"/>
          <p:nvPr/>
        </p:nvSpPr>
        <p:spPr>
          <a:xfrm>
            <a:off x="702365" y="366596"/>
            <a:ext cx="7603435" cy="2215991"/>
          </a:xfrm>
          <a:prstGeom prst="rect">
            <a:avLst/>
          </a:prstGeom>
          <a:noFill/>
        </p:spPr>
        <p:txBody>
          <a:bodyPr wrap="square" rtlCol="0">
            <a:spAutoFit/>
          </a:bodyPr>
          <a:lstStyle/>
          <a:p>
            <a:r>
              <a:rPr lang="en-US" sz="13800" b="1" dirty="0">
                <a:latin typeface="Franklin Gothic" panose="02000003060000020004" pitchFamily="2" charset="0"/>
              </a:rPr>
              <a:t>ACCESS</a:t>
            </a:r>
          </a:p>
        </p:txBody>
      </p:sp>
    </p:spTree>
    <p:extLst>
      <p:ext uri="{BB962C8B-B14F-4D97-AF65-F5344CB8AC3E}">
        <p14:creationId xmlns:p14="http://schemas.microsoft.com/office/powerpoint/2010/main" val="2892809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 </a:t>
            </a:r>
            <a:r>
              <a:rPr lang="en-US" dirty="0">
                <a:solidFill>
                  <a:srgbClr val="FFFF00"/>
                </a:solidFill>
                <a:latin typeface="Arial" panose="020B0604020202020204" pitchFamily="34" charset="0"/>
                <a:cs typeface="Arial" panose="020B0604020202020204" pitchFamily="34" charset="0"/>
              </a:rPr>
              <a:t>Empowers Consumers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8</a:t>
            </a:fld>
            <a:endParaRPr lang="en-US" dirty="0">
              <a:solidFill>
                <a:srgbClr val="FFFF00"/>
              </a:solidFill>
            </a:endParaRPr>
          </a:p>
        </p:txBody>
      </p:sp>
      <p:sp>
        <p:nvSpPr>
          <p:cNvPr id="9" name="TextBox 8"/>
          <p:cNvSpPr txBox="1"/>
          <p:nvPr/>
        </p:nvSpPr>
        <p:spPr>
          <a:xfrm>
            <a:off x="738336" y="1754911"/>
            <a:ext cx="7667328" cy="4031873"/>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Consumer/Caregiver Portal </a:t>
            </a:r>
          </a:p>
          <a:p>
            <a:pPr algn="ctr"/>
            <a:endParaRPr lang="en-US" sz="2400" dirty="0">
              <a:solidFill>
                <a:schemeClr val="bg1"/>
              </a:solidFill>
              <a:latin typeface="Arial" panose="020B0604020202020204" pitchFamily="34" charset="0"/>
              <a:cs typeface="Arial" panose="020B0604020202020204" pitchFamily="34" charset="0"/>
            </a:endParaRPr>
          </a:p>
          <a:p>
            <a:pPr algn="ctr"/>
            <a:r>
              <a:rPr lang="en-US" sz="3300" dirty="0">
                <a:solidFill>
                  <a:schemeClr val="bg1"/>
                </a:solidFill>
                <a:latin typeface="Arial" panose="020B0604020202020204" pitchFamily="34" charset="0"/>
                <a:cs typeface="Arial" panose="020B0604020202020204" pitchFamily="34" charset="0"/>
              </a:rPr>
              <a:t>Consumers and their designated caregivers can be provided with role-based access to their own record in iConnect through a secure login. </a:t>
            </a: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58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 </a:t>
            </a:r>
            <a:r>
              <a:rPr lang="en-US" dirty="0">
                <a:solidFill>
                  <a:srgbClr val="FFFF00"/>
                </a:solidFill>
                <a:latin typeface="Arial" panose="020B0604020202020204" pitchFamily="34" charset="0"/>
                <a:cs typeface="Arial" panose="020B0604020202020204" pitchFamily="34" charset="0"/>
              </a:rPr>
              <a:t>Empowers Consumers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endParaRPr lang="en-US" sz="2400" dirty="0"/>
          </a:p>
          <a:p>
            <a:endParaRPr lang="en-US" sz="2400" dirty="0"/>
          </a:p>
        </p:txBody>
      </p:sp>
      <p:sp>
        <p:nvSpPr>
          <p:cNvPr id="5" name="Date Placeholder 4"/>
          <p:cNvSpPr>
            <a:spLocks noGrp="1"/>
          </p:cNvSpPr>
          <p:nvPr>
            <p:ph type="dt" sz="half" idx="10"/>
          </p:nvPr>
        </p:nvSpPr>
        <p:spPr/>
        <p:txBody>
          <a:bodyPr/>
          <a:lstStyle/>
          <a:p>
            <a:r>
              <a:rPr lang="en-US">
                <a:solidFill>
                  <a:srgbClr val="FFFF00"/>
                </a:solidFill>
              </a:rPr>
              <a:t>6/6/2017</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9</a:t>
            </a:fld>
            <a:endParaRPr lang="en-US" dirty="0">
              <a:solidFill>
                <a:srgbClr val="FFFF00"/>
              </a:solidFill>
            </a:endParaRPr>
          </a:p>
        </p:txBody>
      </p:sp>
      <p:sp>
        <p:nvSpPr>
          <p:cNvPr id="9" name="TextBox 8"/>
          <p:cNvSpPr txBox="1"/>
          <p:nvPr/>
        </p:nvSpPr>
        <p:spPr>
          <a:xfrm>
            <a:off x="914400" y="1828800"/>
            <a:ext cx="7667328" cy="3539430"/>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Consumer and Caregiver Portal </a:t>
            </a: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US" sz="3300" dirty="0">
                <a:solidFill>
                  <a:schemeClr val="bg1"/>
                </a:solidFill>
                <a:latin typeface="Arial" panose="020B0604020202020204" pitchFamily="34" charset="0"/>
                <a:cs typeface="Arial" panose="020B0604020202020204" pitchFamily="34" charset="0"/>
              </a:rPr>
              <a:t>Consumers and/or Legal Representatives will use the Consumer Portal to view their current Plan, Authorizations, and Services.</a:t>
            </a: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381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D73DD3EC432648B387971B6F9BDB87" ma:contentTypeVersion="1" ma:contentTypeDescription="Create a new document." ma:contentTypeScope="" ma:versionID="01b00333f28dea95ad97d54ea5ad3284">
  <xsd:schema xmlns:xsd="http://www.w3.org/2001/XMLSchema" xmlns:xs="http://www.w3.org/2001/XMLSchema" xmlns:p="http://schemas.microsoft.com/office/2006/metadata/properties" xmlns:ns2="5679e9c2-8d5a-444c-8911-be080edbc981" targetNamespace="http://schemas.microsoft.com/office/2006/metadata/properties" ma:root="true" ma:fieldsID="4136b8cd36526a2316ee89dc130d3c2e" ns2:_="">
    <xsd:import namespace="5679e9c2-8d5a-444c-8911-be080edbc98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9e9c2-8d5a-444c-8911-be080edbc98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5679e9c2-8d5a-444c-8911-be080edbc981">KTW3WUU43X4F-2-207</_dlc_DocId>
    <_dlc_DocIdUrl xmlns="5679e9c2-8d5a-444c-8911-be080edbc981">
      <Url>https://apdfl.sharepoint.com/sites/comm/_layouts/15/DocIdRedir.aspx?ID=KTW3WUU43X4F-2-207</Url>
      <Description>KTW3WUU43X4F-2-207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91669E5-DCD6-49C1-A2F5-406F78A2E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9e9c2-8d5a-444c-8911-be080edbc9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638835-E662-48EE-9ACD-0F75A36340A1}">
  <ds:schemaRefs>
    <ds:schemaRef ds:uri="http://schemas.microsoft.com/office/2006/documentManagement/types"/>
    <ds:schemaRef ds:uri="http://schemas.microsoft.com/office/infopath/2007/PartnerControls"/>
    <ds:schemaRef ds:uri="http://purl.org/dc/elements/1.1/"/>
    <ds:schemaRef ds:uri="http://www.w3.org/XML/1998/namespace"/>
    <ds:schemaRef ds:uri="http://schemas.microsoft.com/office/2006/metadata/properties"/>
    <ds:schemaRef ds:uri="http://purl.org/dc/terms/"/>
    <ds:schemaRef ds:uri="5679e9c2-8d5a-444c-8911-be080edbc98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35B9E98-6423-407B-A1B1-F0239A0D320D}">
  <ds:schemaRefs>
    <ds:schemaRef ds:uri="http://schemas.microsoft.com/sharepoint/v3/contenttype/forms"/>
  </ds:schemaRefs>
</ds:datastoreItem>
</file>

<file path=customXml/itemProps4.xml><?xml version="1.0" encoding="utf-8"?>
<ds:datastoreItem xmlns:ds="http://schemas.openxmlformats.org/officeDocument/2006/customXml" ds:itemID="{CEB80B2A-B35B-4457-9722-9C024D51952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20723</TotalTime>
  <Words>1175</Words>
  <Application>Microsoft Office PowerPoint</Application>
  <PresentationFormat>On-screen Show (4:3)</PresentationFormat>
  <Paragraphs>403</Paragraphs>
  <Slides>28</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PMingLiU</vt:lpstr>
      <vt:lpstr>Arial</vt:lpstr>
      <vt:lpstr>Calibri</vt:lpstr>
      <vt:lpstr>Calibri Light</vt:lpstr>
      <vt:lpstr>Courier New</vt:lpstr>
      <vt:lpstr>Franklin Gothic</vt:lpstr>
      <vt:lpstr>Times New Roman</vt:lpstr>
      <vt:lpstr>Office Theme</vt:lpstr>
      <vt:lpstr>Custom Design</vt:lpstr>
      <vt:lpstr>PowerPoint Presentation</vt:lpstr>
      <vt:lpstr>iConnect </vt:lpstr>
      <vt:lpstr>iConnect </vt:lpstr>
      <vt:lpstr>iConnect </vt:lpstr>
      <vt:lpstr>iConnect </vt:lpstr>
      <vt:lpstr>iConnect </vt:lpstr>
      <vt:lpstr>PowerPoint Presentation</vt:lpstr>
      <vt:lpstr> Empowers Consumers</vt:lpstr>
      <vt:lpstr> Empowers Consumers</vt:lpstr>
      <vt:lpstr>        Empowers Consumers </vt:lpstr>
      <vt:lpstr>PowerPoint Presentation</vt:lpstr>
      <vt:lpstr>For Providers</vt:lpstr>
      <vt:lpstr>For Providers</vt:lpstr>
      <vt:lpstr>For Providers</vt:lpstr>
      <vt:lpstr>For Providers</vt:lpstr>
      <vt:lpstr>For Providers</vt:lpstr>
      <vt:lpstr>For Providers</vt:lpstr>
      <vt:lpstr>    Computer Requirements</vt:lpstr>
      <vt:lpstr>For APD</vt:lpstr>
      <vt:lpstr>For APD</vt:lpstr>
      <vt:lpstr>For APD</vt:lpstr>
      <vt:lpstr>For APD</vt:lpstr>
      <vt:lpstr>For APD</vt:lpstr>
      <vt:lpstr>Implementation </vt:lpstr>
      <vt:lpstr>Implementation </vt:lpstr>
      <vt:lpstr> </vt:lpstr>
      <vt:lpstr>Contact Us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tharpek</dc:creator>
  <cp:lastModifiedBy>Katie Strickland</cp:lastModifiedBy>
  <cp:revision>282</cp:revision>
  <cp:lastPrinted>2016-03-29T16:57:24Z</cp:lastPrinted>
  <dcterms:created xsi:type="dcterms:W3CDTF">2011-04-05T17:34:54Z</dcterms:created>
  <dcterms:modified xsi:type="dcterms:W3CDTF">2017-06-14T21:14:59Z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0x010100A3D73DD3EC432648B387971B6F9BDB87</vt:lpwstr>
  </property>
  <property fmtid="{D5CDD505-2E9C-101B-9397-08002B2CF9AE}" pid="3" name="_dlc_DocIdItemGuid">
    <vt:lpwstr>12d44106-dd32-4f62-a92d-10662a6cf9aa</vt:lpwstr>
  </property>
</Properties>
</file>